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sldIdLst>
    <p:sldId id="256" r:id="rId2"/>
    <p:sldId id="283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8" r:id="rId11"/>
    <p:sldId id="267" r:id="rId12"/>
    <p:sldId id="269" r:id="rId13"/>
    <p:sldId id="287" r:id="rId14"/>
    <p:sldId id="270" r:id="rId15"/>
    <p:sldId id="274" r:id="rId16"/>
    <p:sldId id="275" r:id="rId17"/>
    <p:sldId id="271" r:id="rId18"/>
    <p:sldId id="288" r:id="rId19"/>
    <p:sldId id="273" r:id="rId20"/>
    <p:sldId id="272" r:id="rId21"/>
    <p:sldId id="276" r:id="rId22"/>
    <p:sldId id="289" r:id="rId23"/>
    <p:sldId id="277" r:id="rId24"/>
    <p:sldId id="291" r:id="rId25"/>
    <p:sldId id="290" r:id="rId26"/>
    <p:sldId id="286" r:id="rId27"/>
    <p:sldId id="280" r:id="rId28"/>
    <p:sldId id="281" r:id="rId29"/>
    <p:sldId id="292" r:id="rId30"/>
    <p:sldId id="284" r:id="rId31"/>
    <p:sldId id="285" r:id="rId32"/>
  </p:sldIdLst>
  <p:sldSz cx="9144000" cy="6858000" type="screen4x3"/>
  <p:notesSz cx="6797675" cy="9928225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660"/>
  </p:normalViewPr>
  <p:slideViewPr>
    <p:cSldViewPr>
      <p:cViewPr varScale="1">
        <p:scale>
          <a:sx n="40" d="100"/>
          <a:sy n="40" d="100"/>
        </p:scale>
        <p:origin x="-22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DED7D-27D3-4E8A-B2CB-14C2CB89AD80}" type="datetimeFigureOut">
              <a:rPr lang="ca-ES" smtClean="0"/>
              <a:pPr/>
              <a:t>24/2/2023</a:t>
            </a:fld>
            <a:endParaRPr lang="ca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3E704-F9EA-4D33-B03D-0A280FCDCAF6}" type="slidenum">
              <a:rPr lang="ca-ES" smtClean="0"/>
              <a:pPr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3E704-F9EA-4D33-B03D-0A280FCDCAF6}" type="slidenum">
              <a:rPr lang="ca-ES" smtClean="0"/>
              <a:pPr/>
              <a:t>5</a:t>
            </a:fld>
            <a:endParaRPr lang="ca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7A0F-607C-47A9-90EE-A261F59B323F}" type="datetimeFigureOut">
              <a:rPr lang="ca-ES" smtClean="0"/>
              <a:pPr/>
              <a:t>24/2/2023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C042-79F7-420C-912D-A2E1364E3999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7A0F-607C-47A9-90EE-A261F59B323F}" type="datetimeFigureOut">
              <a:rPr lang="ca-ES" smtClean="0"/>
              <a:pPr/>
              <a:t>24/2/2023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C042-79F7-420C-912D-A2E1364E3999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7A0F-607C-47A9-90EE-A261F59B323F}" type="datetimeFigureOut">
              <a:rPr lang="ca-ES" smtClean="0"/>
              <a:pPr/>
              <a:t>24/2/2023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C042-79F7-420C-912D-A2E1364E3999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7A0F-607C-47A9-90EE-A261F59B323F}" type="datetimeFigureOut">
              <a:rPr lang="ca-ES" smtClean="0"/>
              <a:pPr/>
              <a:t>24/2/2023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C042-79F7-420C-912D-A2E1364E3999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7A0F-607C-47A9-90EE-A261F59B323F}" type="datetimeFigureOut">
              <a:rPr lang="ca-ES" smtClean="0"/>
              <a:pPr/>
              <a:t>24/2/2023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C042-79F7-420C-912D-A2E1364E3999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7A0F-607C-47A9-90EE-A261F59B323F}" type="datetimeFigureOut">
              <a:rPr lang="ca-ES" smtClean="0"/>
              <a:pPr/>
              <a:t>24/2/2023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C042-79F7-420C-912D-A2E1364E3999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7A0F-607C-47A9-90EE-A261F59B323F}" type="datetimeFigureOut">
              <a:rPr lang="ca-ES" smtClean="0"/>
              <a:pPr/>
              <a:t>24/2/2023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C042-79F7-420C-912D-A2E1364E3999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7A0F-607C-47A9-90EE-A261F59B323F}" type="datetimeFigureOut">
              <a:rPr lang="ca-ES" smtClean="0"/>
              <a:pPr/>
              <a:t>24/2/2023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C042-79F7-420C-912D-A2E1364E3999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7A0F-607C-47A9-90EE-A261F59B323F}" type="datetimeFigureOut">
              <a:rPr lang="ca-ES" smtClean="0"/>
              <a:pPr/>
              <a:t>24/2/2023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C042-79F7-420C-912D-A2E1364E3999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7A0F-607C-47A9-90EE-A261F59B323F}" type="datetimeFigureOut">
              <a:rPr lang="ca-ES" smtClean="0"/>
              <a:pPr/>
              <a:t>24/2/2023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C042-79F7-420C-912D-A2E1364E3999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7A0F-607C-47A9-90EE-A261F59B323F}" type="datetimeFigureOut">
              <a:rPr lang="ca-ES" smtClean="0"/>
              <a:pPr/>
              <a:t>24/2/2023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C042-79F7-420C-912D-A2E1364E3999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E7A0F-607C-47A9-90EE-A261F59B323F}" type="datetimeFigureOut">
              <a:rPr lang="ca-ES" smtClean="0"/>
              <a:pPr/>
              <a:t>24/2/2023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3C042-79F7-420C-912D-A2E1364E3999}" type="slidenum">
              <a:rPr lang="ca-ES" smtClean="0"/>
              <a:pPr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mailto:ustrellj@aj-igualada.net" TargetMode="External"/><Relationship Id="rId3" Type="http://schemas.openxmlformats.org/officeDocument/2006/relationships/hyperlink" Target="https://tramits.igualada.cat/Ciutadania/" TargetMode="External"/><Relationship Id="rId7" Type="http://schemas.openxmlformats.org/officeDocument/2006/relationships/hyperlink" Target="mailto:riberaa@aj-igualada.net" TargetMode="External"/><Relationship Id="rId2" Type="http://schemas.openxmlformats.org/officeDocument/2006/relationships/hyperlink" Target="https://www.ignovaigualada.com/ajut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lbaredaj@aj-igualada.net" TargetMode="External"/><Relationship Id="rId11" Type="http://schemas.openxmlformats.org/officeDocument/2006/relationships/image" Target="../media/image2.jpeg"/><Relationship Id="rId5" Type="http://schemas.openxmlformats.org/officeDocument/2006/relationships/hyperlink" Target="mailto:vivesm@aj-igualada.net" TargetMode="External"/><Relationship Id="rId10" Type="http://schemas.openxmlformats.org/officeDocument/2006/relationships/image" Target="../media/image1.jpeg"/><Relationship Id="rId4" Type="http://schemas.openxmlformats.org/officeDocument/2006/relationships/hyperlink" Target="mailto:nunezd@aj-igualada.net" TargetMode="External"/><Relationship Id="rId9" Type="http://schemas.openxmlformats.org/officeDocument/2006/relationships/hyperlink" Target="mailto:carbonelle@aj-igualada.net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a-ES" b="1" dirty="0" smtClean="0"/>
              <a:t>SUBVENCIONS PER A EMPRESES  CONVOCATÒRIA 2023 </a:t>
            </a:r>
            <a:endParaRPr lang="ca-ES" b="1" dirty="0"/>
          </a:p>
        </p:txBody>
      </p:sp>
      <p:pic>
        <p:nvPicPr>
          <p:cNvPr id="1026" name="Picture 2" descr="Y:\Varis\logo Ig Nova Empre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5955280"/>
            <a:ext cx="1043608" cy="902720"/>
          </a:xfrm>
          <a:prstGeom prst="rect">
            <a:avLst/>
          </a:prstGeom>
          <a:noFill/>
        </p:spPr>
      </p:pic>
      <p:pic>
        <p:nvPicPr>
          <p:cNvPr id="1027" name="Picture 3" descr="escut_a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40450"/>
            <a:ext cx="2971800" cy="7175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90066"/>
          </a:xfrm>
        </p:spPr>
        <p:txBody>
          <a:bodyPr>
            <a:noAutofit/>
          </a:bodyPr>
          <a:lstStyle/>
          <a:p>
            <a:r>
              <a:rPr lang="ca-ES" sz="2400" b="1" dirty="0" smtClean="0"/>
              <a:t>LÍNIA A – EMPRESES DE CREACIÓ RECENT</a:t>
            </a:r>
            <a:endParaRPr lang="ca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896544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ca-ES" sz="7200" dirty="0" smtClean="0"/>
              <a:t>CRITERIS D’ATORGAMENT:</a:t>
            </a:r>
          </a:p>
          <a:p>
            <a:pPr algn="just">
              <a:buNone/>
            </a:pPr>
            <a:endParaRPr lang="ca-ES" sz="7200" dirty="0"/>
          </a:p>
          <a:p>
            <a:pPr lvl="0" algn="just">
              <a:buFont typeface="Calibri" pitchFamily="34" charset="0"/>
              <a:buChar char="⁻"/>
            </a:pPr>
            <a:r>
              <a:rPr lang="ca-ES" sz="7200" dirty="0"/>
              <a:t>Variable en relació a la despesa d’inversió en immobilitzat </a:t>
            </a:r>
            <a:r>
              <a:rPr lang="ca-ES" sz="7200" dirty="0" smtClean="0"/>
              <a:t>material:</a:t>
            </a:r>
            <a:endParaRPr lang="ca-ES" sz="7200" dirty="0"/>
          </a:p>
          <a:p>
            <a:pPr lvl="1" algn="just">
              <a:buFont typeface="Calibri" pitchFamily="34" charset="0"/>
              <a:buChar char="⁻"/>
            </a:pPr>
            <a:r>
              <a:rPr lang="ca-ES" sz="7200" dirty="0"/>
              <a:t>Des de 2.000 fins a 8.000 euros	</a:t>
            </a:r>
            <a:r>
              <a:rPr lang="ca-ES" sz="7200" dirty="0" smtClean="0"/>
              <a:t>	2 </a:t>
            </a:r>
            <a:r>
              <a:rPr lang="ca-ES" sz="7200" dirty="0"/>
              <a:t>punts</a:t>
            </a:r>
          </a:p>
          <a:p>
            <a:pPr lvl="1" algn="just">
              <a:buFont typeface="Calibri" pitchFamily="34" charset="0"/>
              <a:buChar char="⁻"/>
            </a:pPr>
            <a:r>
              <a:rPr lang="ca-ES" sz="7200" dirty="0"/>
              <a:t>De 8.001 fins a 15.000 euros	</a:t>
            </a:r>
            <a:r>
              <a:rPr lang="ca-ES" sz="7200" dirty="0" smtClean="0"/>
              <a:t>	3 </a:t>
            </a:r>
            <a:r>
              <a:rPr lang="ca-ES" sz="7200" dirty="0"/>
              <a:t>punts</a:t>
            </a:r>
          </a:p>
          <a:p>
            <a:pPr lvl="1" algn="just">
              <a:buFont typeface="Calibri" pitchFamily="34" charset="0"/>
              <a:buChar char="⁻"/>
            </a:pPr>
            <a:r>
              <a:rPr lang="ca-ES" sz="7200" dirty="0"/>
              <a:t>De 15.001 fins a 23.000 euros	</a:t>
            </a:r>
            <a:r>
              <a:rPr lang="ca-ES" sz="7200" dirty="0" smtClean="0"/>
              <a:t>	4 </a:t>
            </a:r>
            <a:r>
              <a:rPr lang="ca-ES" sz="7200" dirty="0"/>
              <a:t>punts</a:t>
            </a:r>
          </a:p>
          <a:p>
            <a:pPr lvl="1" algn="just">
              <a:buFont typeface="Calibri" pitchFamily="34" charset="0"/>
              <a:buChar char="⁻"/>
            </a:pPr>
            <a:r>
              <a:rPr lang="ca-ES" sz="7200" dirty="0"/>
              <a:t>De 23.001 fins a 30.000 </a:t>
            </a:r>
            <a:r>
              <a:rPr lang="ca-ES" sz="7200" dirty="0" smtClean="0"/>
              <a:t>euros	</a:t>
            </a:r>
            <a:r>
              <a:rPr lang="ca-ES" sz="7200" dirty="0"/>
              <a:t>	5 punts</a:t>
            </a:r>
          </a:p>
          <a:p>
            <a:pPr lvl="1" algn="just">
              <a:buFont typeface="Calibri" pitchFamily="34" charset="0"/>
              <a:buChar char="⁻"/>
            </a:pPr>
            <a:r>
              <a:rPr lang="ca-ES" sz="7200" dirty="0"/>
              <a:t>De 30.001 fins a 50.000 </a:t>
            </a:r>
            <a:r>
              <a:rPr lang="ca-ES" sz="7200" dirty="0" smtClean="0"/>
              <a:t>euros	</a:t>
            </a:r>
            <a:r>
              <a:rPr lang="ca-ES" sz="7200" dirty="0"/>
              <a:t>	6 punts</a:t>
            </a:r>
          </a:p>
          <a:p>
            <a:pPr lvl="1" algn="just">
              <a:buFont typeface="Calibri" pitchFamily="34" charset="0"/>
              <a:buChar char="⁻"/>
            </a:pPr>
            <a:r>
              <a:rPr lang="ca-ES" sz="7200" dirty="0"/>
              <a:t>A partir de 50.001 euros	</a:t>
            </a:r>
            <a:r>
              <a:rPr lang="ca-ES" sz="7200" dirty="0" smtClean="0"/>
              <a:t>	8 punts</a:t>
            </a:r>
            <a:endParaRPr lang="ca-ES" sz="7200" dirty="0"/>
          </a:p>
          <a:p>
            <a:pPr lvl="0" algn="just">
              <a:buFont typeface="Calibri" pitchFamily="34" charset="0"/>
              <a:buChar char="⁻"/>
            </a:pPr>
            <a:r>
              <a:rPr lang="ca-ES" sz="7200" dirty="0"/>
              <a:t>Per haver efectuat contractacions laborals </a:t>
            </a:r>
            <a:r>
              <a:rPr lang="ca-ES" sz="7200" dirty="0" smtClean="0"/>
              <a:t>entre l’1/1/2022 i 30/6/23:s’atorgarà 1 </a:t>
            </a:r>
            <a:r>
              <a:rPr lang="ca-ES" sz="7200" dirty="0"/>
              <a:t>punts per cada contractació fins a un màxim de tres </a:t>
            </a:r>
            <a:r>
              <a:rPr lang="ca-ES" sz="7200" dirty="0" smtClean="0"/>
              <a:t>contractacions. Per a col·lectius específics (dones</a:t>
            </a:r>
            <a:r>
              <a:rPr lang="ca-ES" sz="7200" dirty="0"/>
              <a:t>, joves entre 18-30 anys o majors de 55 </a:t>
            </a:r>
            <a:r>
              <a:rPr lang="ca-ES" sz="7200" dirty="0" smtClean="0"/>
              <a:t>anys) </a:t>
            </a:r>
            <a:r>
              <a:rPr lang="ca-ES" sz="7200" dirty="0"/>
              <a:t>s’atorgaran </a:t>
            </a:r>
            <a:r>
              <a:rPr lang="ca-ES" sz="7200" dirty="0" smtClean="0"/>
              <a:t>2 </a:t>
            </a:r>
            <a:r>
              <a:rPr lang="ca-ES" sz="7200" dirty="0"/>
              <a:t>punts per a cada contractació fins a un màxim de dues contractacions.</a:t>
            </a:r>
          </a:p>
          <a:p>
            <a:pPr lvl="0" algn="just">
              <a:buFont typeface="Calibri" pitchFamily="34" charset="0"/>
              <a:buChar char="⁻"/>
            </a:pPr>
            <a:r>
              <a:rPr lang="ca-ES" sz="7200" dirty="0"/>
              <a:t>Per haver creat la forma jurídica de societat cooperativa, </a:t>
            </a:r>
            <a:r>
              <a:rPr lang="ca-ES" sz="7200" dirty="0" smtClean="0"/>
              <a:t>3 </a:t>
            </a:r>
            <a:r>
              <a:rPr lang="ca-ES" sz="7200" dirty="0"/>
              <a:t>punts.</a:t>
            </a:r>
          </a:p>
          <a:p>
            <a:pPr lvl="0" algn="just">
              <a:buFont typeface="Calibri" pitchFamily="34" charset="0"/>
              <a:buChar char="⁻"/>
            </a:pPr>
            <a:r>
              <a:rPr lang="ca-ES" sz="7200" dirty="0"/>
              <a:t>Per estar en disposició d’un Pla d’Igualtat d’Oportunitats o tenir una certificació de la nova empresa, en el marc de la Responsabilitat Social Corporativa o dels Objectius desenvolupament sostenible, 2 punts.</a:t>
            </a:r>
          </a:p>
          <a:p>
            <a:pPr algn="just">
              <a:buNone/>
            </a:pPr>
            <a:endParaRPr lang="ca-ES" sz="4400" dirty="0" smtClean="0"/>
          </a:p>
          <a:p>
            <a:pPr>
              <a:buNone/>
            </a:pPr>
            <a:endParaRPr lang="ca-ES" dirty="0"/>
          </a:p>
        </p:txBody>
      </p:sp>
      <p:sp>
        <p:nvSpPr>
          <p:cNvPr id="4" name="3 Rectángulo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5" name="Picture 2" descr="Y:\Varis\logo Ig Nova Empre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5955280"/>
            <a:ext cx="1043608" cy="902720"/>
          </a:xfrm>
          <a:prstGeom prst="rect">
            <a:avLst/>
          </a:prstGeom>
          <a:noFill/>
        </p:spPr>
      </p:pic>
      <p:pic>
        <p:nvPicPr>
          <p:cNvPr id="6" name="Picture 3" descr="escut_a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40450"/>
            <a:ext cx="2971800" cy="7175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90066"/>
          </a:xfrm>
        </p:spPr>
        <p:txBody>
          <a:bodyPr>
            <a:noAutofit/>
          </a:bodyPr>
          <a:lstStyle/>
          <a:p>
            <a:r>
              <a:rPr lang="ca-ES" sz="2400" b="1" dirty="0" smtClean="0"/>
              <a:t>LÍNIA A – EMPRESES DE CREACIÓ RECENT</a:t>
            </a:r>
            <a:endParaRPr lang="ca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ca-ES" dirty="0" smtClean="0"/>
              <a:t>DOCUMENTACIÓ:</a:t>
            </a:r>
          </a:p>
          <a:p>
            <a:pPr algn="just">
              <a:buFontTx/>
              <a:buChar char="-"/>
            </a:pPr>
            <a:r>
              <a:rPr lang="ca-ES" dirty="0" smtClean="0"/>
              <a:t>Pagaments de les quotes davant la Seg. Social (mínim de 6 mesos consecutius a la data d’alta de l’activitat econòmica)</a:t>
            </a:r>
          </a:p>
          <a:p>
            <a:pPr algn="just">
              <a:buFontTx/>
              <a:buChar char="-"/>
            </a:pPr>
            <a:r>
              <a:rPr lang="ca-ES" dirty="0" smtClean="0"/>
              <a:t>Model 036/037 de l’agencia tributària. </a:t>
            </a:r>
          </a:p>
          <a:p>
            <a:pPr algn="just">
              <a:buFontTx/>
              <a:buChar char="-"/>
            </a:pPr>
            <a:r>
              <a:rPr lang="ca-ES" dirty="0" smtClean="0"/>
              <a:t>Per 2n tram subvenció: factures, pla d’empresa i, facultativament: pla d’igualtat d’oportunitats, certificació RSC o ODS. </a:t>
            </a:r>
          </a:p>
          <a:p>
            <a:pPr algn="just">
              <a:buFontTx/>
              <a:buChar char="-"/>
            </a:pPr>
            <a:r>
              <a:rPr lang="ca-ES" dirty="0" smtClean="0"/>
              <a:t>Informe de vida laboral de l’empresa a 30.06.2023. </a:t>
            </a:r>
          </a:p>
          <a:p>
            <a:pPr algn="just">
              <a:buNone/>
            </a:pPr>
            <a:endParaRPr lang="ca-ES" dirty="0" smtClean="0"/>
          </a:p>
          <a:p>
            <a:pPr algn="just">
              <a:buNone/>
            </a:pPr>
            <a:endParaRPr lang="ca-ES" dirty="0" smtClean="0"/>
          </a:p>
          <a:p>
            <a:pPr>
              <a:buNone/>
            </a:pPr>
            <a:endParaRPr lang="ca-ES" dirty="0"/>
          </a:p>
        </p:txBody>
      </p:sp>
      <p:sp>
        <p:nvSpPr>
          <p:cNvPr id="4" name="3 Rectángulo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5" name="Picture 2" descr="Y:\Varis\logo Ig Nova Empre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5955280"/>
            <a:ext cx="1043608" cy="902720"/>
          </a:xfrm>
          <a:prstGeom prst="rect">
            <a:avLst/>
          </a:prstGeom>
          <a:noFill/>
        </p:spPr>
      </p:pic>
      <p:pic>
        <p:nvPicPr>
          <p:cNvPr id="6" name="Picture 3" descr="escut_a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40450"/>
            <a:ext cx="2971800" cy="7175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90066"/>
          </a:xfrm>
        </p:spPr>
        <p:txBody>
          <a:bodyPr>
            <a:noAutofit/>
          </a:bodyPr>
          <a:lstStyle/>
          <a:p>
            <a:r>
              <a:rPr lang="ca-ES" sz="2000" b="1" dirty="0" smtClean="0"/>
              <a:t>LÍNIA B – Per a les empreses que realitzin plans estratègics </a:t>
            </a:r>
            <a:endParaRPr lang="ca-ES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ca-ES" dirty="0" smtClean="0"/>
              <a:t>OBJECTE</a:t>
            </a:r>
          </a:p>
          <a:p>
            <a:pPr algn="just">
              <a:buNone/>
            </a:pPr>
            <a:endParaRPr lang="ca-ES" dirty="0" smtClean="0"/>
          </a:p>
          <a:p>
            <a:pPr algn="just">
              <a:buNone/>
            </a:pPr>
            <a:r>
              <a:rPr lang="ca-ES" sz="3600" dirty="0" smtClean="0"/>
              <a:t>	Promoure el </a:t>
            </a:r>
            <a:r>
              <a:rPr lang="ca-ES" sz="3600" b="1" dirty="0" smtClean="0"/>
              <a:t>procés d’adaptació d’empreses </a:t>
            </a:r>
            <a:r>
              <a:rPr lang="ca-ES" sz="3600" dirty="0" smtClean="0"/>
              <a:t>que estan en funcionament a fi de reorientar de forma estratègica l’activitat empresarial.</a:t>
            </a:r>
          </a:p>
          <a:p>
            <a:pPr algn="just">
              <a:buNone/>
            </a:pPr>
            <a:endParaRPr lang="ca-ES" sz="3600" dirty="0" smtClean="0"/>
          </a:p>
          <a:p>
            <a:pPr algn="just">
              <a:buNone/>
            </a:pPr>
            <a:r>
              <a:rPr lang="ca-ES" sz="3600" dirty="0" smtClean="0"/>
              <a:t> </a:t>
            </a:r>
          </a:p>
          <a:p>
            <a:pPr algn="just">
              <a:buNone/>
            </a:pPr>
            <a:endParaRPr lang="ca-ES" dirty="0" smtClean="0"/>
          </a:p>
          <a:p>
            <a:pPr>
              <a:buNone/>
            </a:pPr>
            <a:endParaRPr lang="ca-ES" dirty="0"/>
          </a:p>
        </p:txBody>
      </p:sp>
      <p:sp>
        <p:nvSpPr>
          <p:cNvPr id="4" name="3 Rectángulo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5" name="Picture 2" descr="Y:\Varis\logo Ig Nova Empre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5955280"/>
            <a:ext cx="1043608" cy="902720"/>
          </a:xfrm>
          <a:prstGeom prst="rect">
            <a:avLst/>
          </a:prstGeom>
          <a:noFill/>
        </p:spPr>
      </p:pic>
      <p:pic>
        <p:nvPicPr>
          <p:cNvPr id="6" name="Picture 3" descr="escut_a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40450"/>
            <a:ext cx="2971800" cy="7175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90066"/>
          </a:xfrm>
        </p:spPr>
        <p:txBody>
          <a:bodyPr>
            <a:noAutofit/>
          </a:bodyPr>
          <a:lstStyle/>
          <a:p>
            <a:r>
              <a:rPr lang="ca-ES" sz="2000" b="1" dirty="0" smtClean="0"/>
              <a:t>LÍNIA B – Per a les empreses que realitzin plans estratègics </a:t>
            </a:r>
            <a:endParaRPr lang="ca-ES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>
            <a:normAutofit lnSpcReduction="10000"/>
          </a:bodyPr>
          <a:lstStyle/>
          <a:p>
            <a:pPr lvl="1" algn="just">
              <a:buNone/>
            </a:pPr>
            <a:r>
              <a:rPr lang="ca-ES" dirty="0" smtClean="0"/>
              <a:t>BENEFICIARIS</a:t>
            </a:r>
          </a:p>
          <a:p>
            <a:pPr algn="just">
              <a:buNone/>
            </a:pPr>
            <a:endParaRPr lang="ca-ES" dirty="0" smtClean="0"/>
          </a:p>
          <a:p>
            <a:pPr algn="just"/>
            <a:r>
              <a:rPr lang="ca-ES" sz="3600" dirty="0" smtClean="0"/>
              <a:t>	Es podrà ser beneficiari d’aquesta línia en dues convocatòries anuals seguides, sempre que el pla estratègic prevegi aquesta implementació. </a:t>
            </a:r>
          </a:p>
          <a:p>
            <a:pPr algn="just"/>
            <a:r>
              <a:rPr lang="ca-ES" sz="3600" dirty="0" smtClean="0"/>
              <a:t>	No serà subvencionable un tercer any d’implementació. </a:t>
            </a:r>
          </a:p>
          <a:p>
            <a:pPr algn="just">
              <a:buNone/>
            </a:pPr>
            <a:endParaRPr lang="ca-ES" dirty="0" smtClean="0"/>
          </a:p>
          <a:p>
            <a:pPr>
              <a:buNone/>
            </a:pPr>
            <a:endParaRPr lang="ca-ES" dirty="0"/>
          </a:p>
        </p:txBody>
      </p:sp>
      <p:sp>
        <p:nvSpPr>
          <p:cNvPr id="4" name="3 Rectángulo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5" name="Picture 2" descr="Y:\Varis\logo Ig Nova Empre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5955280"/>
            <a:ext cx="1043608" cy="902720"/>
          </a:xfrm>
          <a:prstGeom prst="rect">
            <a:avLst/>
          </a:prstGeom>
          <a:noFill/>
        </p:spPr>
      </p:pic>
      <p:pic>
        <p:nvPicPr>
          <p:cNvPr id="6" name="Picture 3" descr="escut_a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40450"/>
            <a:ext cx="2971800" cy="7175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90066"/>
          </a:xfrm>
        </p:spPr>
        <p:txBody>
          <a:bodyPr>
            <a:noAutofit/>
          </a:bodyPr>
          <a:lstStyle/>
          <a:p>
            <a:r>
              <a:rPr lang="ca-ES" sz="2000" b="1" dirty="0" smtClean="0"/>
              <a:t>LÍNIA B – Per a les empreses que realitzin plans estratègics </a:t>
            </a:r>
            <a:endParaRPr lang="ca-ES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ca-ES" dirty="0" smtClean="0"/>
              <a:t>DESPESA SUBVENCIONABLE:</a:t>
            </a:r>
          </a:p>
          <a:p>
            <a:pPr algn="just">
              <a:buFontTx/>
              <a:buChar char="-"/>
            </a:pPr>
            <a:r>
              <a:rPr lang="ca-ES" dirty="0" smtClean="0"/>
              <a:t>Despesa de consultoria per a la realització del pla estratègic. </a:t>
            </a:r>
          </a:p>
          <a:p>
            <a:pPr algn="just">
              <a:buFontTx/>
              <a:buChar char="-"/>
            </a:pPr>
            <a:r>
              <a:rPr lang="ca-ES" dirty="0" smtClean="0"/>
              <a:t>Despesa d’implementació del pla entre 1/1/2022 fins a 31/08/2023 (despesa corrent, d’inversions i despesa salarial – màx. 30%). </a:t>
            </a:r>
          </a:p>
          <a:p>
            <a:pPr algn="just">
              <a:buFontTx/>
              <a:buChar char="-"/>
            </a:pPr>
            <a:r>
              <a:rPr lang="ca-ES" dirty="0" smtClean="0"/>
              <a:t>Es validarà una despesa mínima de 2.000 euros i màxima de 10.000 euros. </a:t>
            </a:r>
          </a:p>
          <a:p>
            <a:pPr algn="just">
              <a:buNone/>
            </a:pPr>
            <a:r>
              <a:rPr lang="ca-ES" dirty="0" smtClean="0"/>
              <a:t>	</a:t>
            </a:r>
            <a:r>
              <a:rPr lang="ca-ES" sz="3000" dirty="0" smtClean="0"/>
              <a:t>No serà subvencionable, entre d’altres: la despesa de </a:t>
            </a:r>
            <a:r>
              <a:rPr lang="ca-ES" sz="3000" dirty="0" err="1" smtClean="0"/>
              <a:t>l’IVA</a:t>
            </a:r>
            <a:r>
              <a:rPr lang="ca-ES" sz="3000" dirty="0" smtClean="0"/>
              <a:t>, la despesa de subministraments elèctric, d’aigua, etc.  o la despesa del lloguer dels locals. </a:t>
            </a:r>
            <a:endParaRPr lang="ca-ES" dirty="0" smtClean="0"/>
          </a:p>
          <a:p>
            <a:pPr algn="just">
              <a:buNone/>
            </a:pPr>
            <a:endParaRPr lang="ca-ES" dirty="0" smtClean="0"/>
          </a:p>
          <a:p>
            <a:pPr algn="just">
              <a:buNone/>
            </a:pPr>
            <a:endParaRPr lang="ca-ES" dirty="0" smtClean="0"/>
          </a:p>
          <a:p>
            <a:pPr>
              <a:buNone/>
            </a:pPr>
            <a:endParaRPr lang="ca-ES" dirty="0"/>
          </a:p>
        </p:txBody>
      </p:sp>
      <p:sp>
        <p:nvSpPr>
          <p:cNvPr id="4" name="3 Rectángulo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5" name="Picture 2" descr="Y:\Varis\logo Ig Nova Empre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5955280"/>
            <a:ext cx="1043608" cy="902720"/>
          </a:xfrm>
          <a:prstGeom prst="rect">
            <a:avLst/>
          </a:prstGeom>
          <a:noFill/>
        </p:spPr>
      </p:pic>
      <p:pic>
        <p:nvPicPr>
          <p:cNvPr id="6" name="Picture 3" descr="escut_a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40450"/>
            <a:ext cx="2971800" cy="7175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90066"/>
          </a:xfrm>
        </p:spPr>
        <p:txBody>
          <a:bodyPr>
            <a:noAutofit/>
          </a:bodyPr>
          <a:lstStyle/>
          <a:p>
            <a:r>
              <a:rPr lang="ca-ES" sz="2000" b="1" dirty="0" smtClean="0"/>
              <a:t>LÍNIA B – Per a les empreses que realitzin plans estratègics </a:t>
            </a:r>
            <a:endParaRPr lang="ca-ES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ca-ES" dirty="0" smtClean="0"/>
              <a:t>CRITERIS D’ATORGAMENT:</a:t>
            </a:r>
          </a:p>
          <a:p>
            <a:pPr algn="just">
              <a:buFontTx/>
              <a:buChar char="-"/>
            </a:pPr>
            <a:r>
              <a:rPr lang="ca-ES" dirty="0" smtClean="0"/>
              <a:t>Els criteris podran ser valorats fins a un màxim de 100 punts. </a:t>
            </a:r>
          </a:p>
          <a:p>
            <a:pPr algn="just">
              <a:buFontTx/>
              <a:buChar char="-"/>
            </a:pPr>
            <a:r>
              <a:rPr lang="ca-ES" dirty="0" smtClean="0"/>
              <a:t>Per tenir dret a la subvenció caldrà obtenir un mínim de 50 punts. </a:t>
            </a:r>
          </a:p>
          <a:p>
            <a:pPr algn="just">
              <a:buFontTx/>
              <a:buChar char="-"/>
            </a:pPr>
            <a:r>
              <a:rPr lang="ca-ES" dirty="0" smtClean="0"/>
              <a:t>Les empreses que es presentin per segon any, rebran la mateixa puntuació que l’any anterior, atès que el pla estratègic és el mateix. Excepte el punt de </a:t>
            </a:r>
            <a:r>
              <a:rPr lang="ca-ES" dirty="0" err="1" smtClean="0"/>
              <a:t>l’impacte</a:t>
            </a:r>
            <a:r>
              <a:rPr lang="ca-ES" dirty="0" smtClean="0"/>
              <a:t> en el mercat de treball que es valorarà a partir de l’1/1/2022. </a:t>
            </a:r>
          </a:p>
          <a:p>
            <a:pPr algn="just">
              <a:buNone/>
            </a:pPr>
            <a:endParaRPr lang="ca-ES" dirty="0" smtClean="0"/>
          </a:p>
          <a:p>
            <a:pPr algn="just">
              <a:buNone/>
            </a:pPr>
            <a:endParaRPr lang="ca-ES" dirty="0" smtClean="0"/>
          </a:p>
          <a:p>
            <a:pPr>
              <a:buNone/>
            </a:pPr>
            <a:endParaRPr lang="ca-ES" dirty="0"/>
          </a:p>
        </p:txBody>
      </p:sp>
      <p:sp>
        <p:nvSpPr>
          <p:cNvPr id="4" name="3 Rectángulo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5" name="Picture 2" descr="Y:\Varis\logo Ig Nova Empre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5955280"/>
            <a:ext cx="1043608" cy="902720"/>
          </a:xfrm>
          <a:prstGeom prst="rect">
            <a:avLst/>
          </a:prstGeom>
          <a:noFill/>
        </p:spPr>
      </p:pic>
      <p:pic>
        <p:nvPicPr>
          <p:cNvPr id="6" name="Picture 3" descr="escut_a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40450"/>
            <a:ext cx="2971800" cy="7175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90066"/>
          </a:xfrm>
        </p:spPr>
        <p:txBody>
          <a:bodyPr>
            <a:noAutofit/>
          </a:bodyPr>
          <a:lstStyle/>
          <a:p>
            <a:r>
              <a:rPr lang="ca-ES" sz="2000" b="1" dirty="0" smtClean="0"/>
              <a:t>LÍNIA B – Per a les empreses que realitzin plans estratègics </a:t>
            </a:r>
            <a:endParaRPr lang="ca-ES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548680"/>
            <a:ext cx="8712968" cy="5328592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endParaRPr lang="ca-ES" sz="8600" dirty="0" smtClean="0"/>
          </a:p>
          <a:p>
            <a:pPr algn="just">
              <a:buNone/>
            </a:pPr>
            <a:r>
              <a:rPr lang="ca-ES" sz="9600" dirty="0" smtClean="0"/>
              <a:t>PUNTUACIÓ:</a:t>
            </a:r>
          </a:p>
          <a:p>
            <a:pPr algn="just">
              <a:buNone/>
            </a:pPr>
            <a:endParaRPr lang="ca-ES" sz="3700" dirty="0"/>
          </a:p>
          <a:p>
            <a:pPr algn="just">
              <a:buFont typeface="Calibri" pitchFamily="34" charset="0"/>
              <a:buChar char="₋"/>
            </a:pPr>
            <a:r>
              <a:rPr lang="ca-ES" sz="9600" dirty="0" smtClean="0"/>
              <a:t>Document Pla Estratègic: </a:t>
            </a:r>
            <a:r>
              <a:rPr lang="ca-ES" sz="9600" dirty="0"/>
              <a:t>F</a:t>
            </a:r>
            <a:r>
              <a:rPr lang="ca-ES" sz="9600" dirty="0" smtClean="0"/>
              <a:t>ins </a:t>
            </a:r>
            <a:r>
              <a:rPr lang="ca-ES" sz="9600" dirty="0"/>
              <a:t>a </a:t>
            </a:r>
            <a:r>
              <a:rPr lang="ca-ES" sz="9600" dirty="0" smtClean="0"/>
              <a:t>10 </a:t>
            </a:r>
            <a:r>
              <a:rPr lang="ca-ES" sz="9600" dirty="0"/>
              <a:t>punts</a:t>
            </a:r>
          </a:p>
          <a:p>
            <a:pPr algn="just">
              <a:buFont typeface="Calibri" pitchFamily="34" charset="0"/>
              <a:buChar char="₋"/>
            </a:pPr>
            <a:r>
              <a:rPr lang="ca-ES" sz="9600" dirty="0"/>
              <a:t>Diagnòstic de la situació inicial de l’empresa prèvia a l’elaboració del </a:t>
            </a:r>
            <a:r>
              <a:rPr lang="ca-ES" sz="9600" dirty="0" smtClean="0"/>
              <a:t>pla estratègic: Fins </a:t>
            </a:r>
            <a:r>
              <a:rPr lang="ca-ES" sz="9600" dirty="0"/>
              <a:t>a 10 punts.</a:t>
            </a:r>
          </a:p>
          <a:p>
            <a:pPr algn="just">
              <a:buFont typeface="Calibri" pitchFamily="34" charset="0"/>
              <a:buChar char="₋"/>
            </a:pPr>
            <a:r>
              <a:rPr lang="ca-ES" sz="9600" dirty="0"/>
              <a:t>Objectius fixats </a:t>
            </a:r>
            <a:r>
              <a:rPr lang="ca-ES" sz="9600" dirty="0" smtClean="0"/>
              <a:t>en el pla estratègic: Fins </a:t>
            </a:r>
            <a:r>
              <a:rPr lang="ca-ES" sz="9600" dirty="0"/>
              <a:t>a 20 punts.</a:t>
            </a:r>
          </a:p>
          <a:p>
            <a:pPr algn="just">
              <a:buFont typeface="Calibri" pitchFamily="34" charset="0"/>
              <a:buChar char="₋"/>
            </a:pPr>
            <a:r>
              <a:rPr lang="ca-ES" sz="9600" dirty="0"/>
              <a:t>Capacitat de l’empresa per assolir els objectius </a:t>
            </a:r>
            <a:r>
              <a:rPr lang="ca-ES" sz="9600" dirty="0" smtClean="0"/>
              <a:t>fixats: Fins </a:t>
            </a:r>
            <a:r>
              <a:rPr lang="ca-ES" sz="9600" dirty="0"/>
              <a:t>a 10 punts.</a:t>
            </a:r>
          </a:p>
          <a:p>
            <a:pPr algn="just">
              <a:buFont typeface="Calibri" pitchFamily="34" charset="0"/>
              <a:buChar char="₋"/>
            </a:pPr>
            <a:r>
              <a:rPr lang="ca-ES" sz="9600" dirty="0"/>
              <a:t>Impacte socioeconòmic i contribució a l’enfortiment del teixit empresarial de la ciutat i </a:t>
            </a:r>
            <a:r>
              <a:rPr lang="ca-ES" sz="9600" dirty="0" smtClean="0"/>
              <a:t>comarca. Fins </a:t>
            </a:r>
            <a:r>
              <a:rPr lang="ca-ES" sz="9600" dirty="0"/>
              <a:t>a 20 punts.</a:t>
            </a:r>
          </a:p>
          <a:p>
            <a:pPr algn="just">
              <a:buFont typeface="Calibri" pitchFamily="34" charset="0"/>
              <a:buChar char="₋"/>
            </a:pPr>
            <a:r>
              <a:rPr lang="ca-ES" sz="9600" dirty="0"/>
              <a:t>Impacte en el mercat de treball i en la generació de llocs de treball. Impacte de la cooperació en el mercat de </a:t>
            </a:r>
            <a:r>
              <a:rPr lang="ca-ES" sz="9600" dirty="0" smtClean="0"/>
              <a:t>treball. Fins </a:t>
            </a:r>
            <a:r>
              <a:rPr lang="ca-ES" sz="9600" dirty="0"/>
              <a:t>a 10 punts</a:t>
            </a:r>
          </a:p>
          <a:p>
            <a:pPr algn="just">
              <a:buFont typeface="Calibri" pitchFamily="34" charset="0"/>
              <a:buChar char="₋"/>
            </a:pPr>
            <a:r>
              <a:rPr lang="ca-ES" sz="9600" dirty="0"/>
              <a:t>Caràcter innovador del projecte i creació de valor del document de planificació i millora</a:t>
            </a:r>
            <a:r>
              <a:rPr lang="ca-ES" sz="9600" dirty="0" smtClean="0"/>
              <a:t>. Fins </a:t>
            </a:r>
            <a:r>
              <a:rPr lang="ca-ES" sz="9600" dirty="0"/>
              <a:t>a </a:t>
            </a:r>
            <a:r>
              <a:rPr lang="ca-ES" sz="9600" dirty="0" smtClean="0"/>
              <a:t>20 </a:t>
            </a:r>
            <a:r>
              <a:rPr lang="ca-ES" sz="9600" dirty="0"/>
              <a:t>punts.</a:t>
            </a:r>
          </a:p>
          <a:p>
            <a:pPr algn="just">
              <a:buNone/>
            </a:pPr>
            <a:endParaRPr lang="ca-ES" sz="3700" dirty="0" smtClean="0"/>
          </a:p>
          <a:p>
            <a:pPr algn="just">
              <a:buNone/>
            </a:pPr>
            <a:endParaRPr lang="ca-ES" dirty="0" smtClean="0"/>
          </a:p>
          <a:p>
            <a:pPr>
              <a:buNone/>
            </a:pPr>
            <a:endParaRPr lang="ca-ES" dirty="0"/>
          </a:p>
        </p:txBody>
      </p:sp>
      <p:sp>
        <p:nvSpPr>
          <p:cNvPr id="4" name="3 Rectángulo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5" name="Picture 2" descr="Y:\Varis\logo Ig Nova Empre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5955280"/>
            <a:ext cx="1043608" cy="902720"/>
          </a:xfrm>
          <a:prstGeom prst="rect">
            <a:avLst/>
          </a:prstGeom>
          <a:noFill/>
        </p:spPr>
      </p:pic>
      <p:pic>
        <p:nvPicPr>
          <p:cNvPr id="6" name="Picture 3" descr="escut_a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40450"/>
            <a:ext cx="2971800" cy="7175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90066"/>
          </a:xfrm>
        </p:spPr>
        <p:txBody>
          <a:bodyPr>
            <a:noAutofit/>
          </a:bodyPr>
          <a:lstStyle/>
          <a:p>
            <a:r>
              <a:rPr lang="ca-ES" sz="2000" b="1" dirty="0" smtClean="0"/>
              <a:t>LÍNIA B – Per a les empreses que realitzin plans estratègics </a:t>
            </a:r>
            <a:endParaRPr lang="ca-ES" sz="2000" dirty="0"/>
          </a:p>
        </p:txBody>
      </p:sp>
      <p:sp>
        <p:nvSpPr>
          <p:cNvPr id="4" name="3 Rectángulo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5" name="Picture 2" descr="Y:\Varis\logo Ig Nova Empre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5955280"/>
            <a:ext cx="1043608" cy="902720"/>
          </a:xfrm>
          <a:prstGeom prst="rect">
            <a:avLst/>
          </a:prstGeom>
          <a:noFill/>
        </p:spPr>
      </p:pic>
      <p:pic>
        <p:nvPicPr>
          <p:cNvPr id="6" name="Picture 3" descr="escut_a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40450"/>
            <a:ext cx="2971800" cy="7175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1207310" y="836712"/>
            <a:ext cx="67574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ca-ES" b="1" dirty="0" smtClean="0"/>
              <a:t>IMPORT DE LA SUBVENCIÓ </a:t>
            </a:r>
            <a:r>
              <a:rPr lang="ca-ES" dirty="0" smtClean="0"/>
              <a:t>PELS QUE ES PRESENTIN </a:t>
            </a:r>
            <a:r>
              <a:rPr lang="ca-ES" b="1" dirty="0" smtClean="0"/>
              <a:t>PER PRIMER ANY</a:t>
            </a:r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556791"/>
            <a:ext cx="8136904" cy="3960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90066"/>
          </a:xfrm>
        </p:spPr>
        <p:txBody>
          <a:bodyPr>
            <a:noAutofit/>
          </a:bodyPr>
          <a:lstStyle/>
          <a:p>
            <a:r>
              <a:rPr lang="ca-ES" sz="2000" b="1" dirty="0" smtClean="0"/>
              <a:t>LÍNIA B – Per a les empreses que realitzin plans estratègics </a:t>
            </a:r>
            <a:endParaRPr lang="ca-ES" sz="2000" dirty="0"/>
          </a:p>
        </p:txBody>
      </p:sp>
      <p:sp>
        <p:nvSpPr>
          <p:cNvPr id="4" name="3 Rectángulo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5" name="Picture 2" descr="Y:\Varis\logo Ig Nova Empre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5955280"/>
            <a:ext cx="1043608" cy="902720"/>
          </a:xfrm>
          <a:prstGeom prst="rect">
            <a:avLst/>
          </a:prstGeom>
          <a:noFill/>
        </p:spPr>
      </p:pic>
      <p:pic>
        <p:nvPicPr>
          <p:cNvPr id="6" name="Picture 3" descr="escut_a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40450"/>
            <a:ext cx="2971800" cy="7175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1043608" y="980728"/>
            <a:ext cx="71642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ca-ES" b="1" dirty="0" smtClean="0"/>
              <a:t>IMPORT DE LA SUBVENCIÓ </a:t>
            </a:r>
            <a:r>
              <a:rPr lang="ca-ES" dirty="0" smtClean="0"/>
              <a:t>PELS QUE ES PRESENTIN </a:t>
            </a:r>
            <a:r>
              <a:rPr lang="ca-ES" b="1" dirty="0" smtClean="0"/>
              <a:t>PER SEGON ANY</a:t>
            </a:r>
          </a:p>
          <a:p>
            <a:pPr algn="ctr">
              <a:buNone/>
            </a:pPr>
            <a:endParaRPr lang="ca-ES" b="1" dirty="0" smtClean="0"/>
          </a:p>
          <a:p>
            <a:pPr algn="ctr">
              <a:buNone/>
            </a:pPr>
            <a:endParaRPr lang="ca-ES" b="1" dirty="0" smtClean="0"/>
          </a:p>
          <a:p>
            <a:pPr algn="ctr">
              <a:buNone/>
            </a:pPr>
            <a:endParaRPr lang="ca-ES" b="1" dirty="0" smtClean="0"/>
          </a:p>
          <a:p>
            <a:pPr algn="just">
              <a:buNone/>
            </a:pPr>
            <a:endParaRPr lang="ca-ES" dirty="0" smtClean="0"/>
          </a:p>
          <a:p>
            <a:pPr algn="just">
              <a:buNone/>
            </a:pPr>
            <a:r>
              <a:rPr lang="ca-ES" dirty="0" smtClean="0"/>
              <a:t>Els que es presentin per segon any, l’import de la subvenció no superarà el </a:t>
            </a:r>
            <a:r>
              <a:rPr lang="ca-ES" b="1" dirty="0" smtClean="0"/>
              <a:t>50% de la subvenció que hagués rebut el primer any</a:t>
            </a:r>
            <a:r>
              <a:rPr lang="ca-ES" dirty="0" smtClean="0"/>
              <a:t>, sempre i quan aquest import no superi el 50% de la nova despesa elegible aprovada. </a:t>
            </a:r>
          </a:p>
          <a:p>
            <a:pPr algn="just">
              <a:buNone/>
            </a:pPr>
            <a:endParaRPr lang="ca-ES" dirty="0" smtClean="0"/>
          </a:p>
          <a:p>
            <a:pPr algn="just"/>
            <a:r>
              <a:rPr lang="ca-ES" u="sng" dirty="0" smtClean="0"/>
              <a:t>Exemple</a:t>
            </a:r>
            <a:r>
              <a:rPr lang="ca-ES" dirty="0" smtClean="0"/>
              <a:t>: Una empresa que el 2022 hagi rebut una subvenció de 5.000 euros, pel 2023 la subvenció no superarà els 2.500 euros, sempre i quan la nova despesa aprovada sigui de 5.000 euros o més. Si la nova despesa és, per exemple, de 3.000 euros, la subvenció serà de 1.500 euros. </a:t>
            </a:r>
          </a:p>
          <a:p>
            <a:pPr algn="just"/>
            <a:endParaRPr lang="ca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90066"/>
          </a:xfrm>
        </p:spPr>
        <p:txBody>
          <a:bodyPr>
            <a:noAutofit/>
          </a:bodyPr>
          <a:lstStyle/>
          <a:p>
            <a:r>
              <a:rPr lang="ca-ES" sz="2000" b="1" dirty="0" smtClean="0"/>
              <a:t>LÍNIA B – Per a les empreses que realitzin plans estratègics </a:t>
            </a:r>
            <a:endParaRPr lang="ca-ES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a-ES" sz="3100" b="1" dirty="0" smtClean="0"/>
              <a:t>DOCUMENTACIÓ:</a:t>
            </a:r>
          </a:p>
          <a:p>
            <a:pPr algn="just">
              <a:buNone/>
            </a:pPr>
            <a:endParaRPr lang="ca-ES" sz="3100" dirty="0" smtClean="0"/>
          </a:p>
          <a:p>
            <a:pPr algn="just">
              <a:buNone/>
            </a:pPr>
            <a:r>
              <a:rPr lang="ca-ES" sz="3100" dirty="0" smtClean="0"/>
              <a:t>Pels que es presentin per </a:t>
            </a:r>
            <a:r>
              <a:rPr lang="ca-ES" sz="3100" b="1" dirty="0" smtClean="0"/>
              <a:t>primer any</a:t>
            </a:r>
            <a:r>
              <a:rPr lang="ca-ES" sz="3100" dirty="0" smtClean="0"/>
              <a:t>: </a:t>
            </a:r>
          </a:p>
          <a:p>
            <a:pPr algn="just">
              <a:buFontTx/>
              <a:buChar char="-"/>
            </a:pPr>
            <a:r>
              <a:rPr lang="ca-ES" sz="3100" dirty="0" smtClean="0"/>
              <a:t>Pla estratègic (model B.1). </a:t>
            </a:r>
          </a:p>
          <a:p>
            <a:pPr algn="just">
              <a:buFontTx/>
              <a:buChar char="-"/>
            </a:pPr>
            <a:r>
              <a:rPr lang="ca-ES" sz="3100" dirty="0" smtClean="0"/>
              <a:t>Alta declaració censal (model 036/037) que acrediti l’alta d’activitat. </a:t>
            </a:r>
          </a:p>
          <a:p>
            <a:pPr algn="just">
              <a:buNone/>
            </a:pPr>
            <a:endParaRPr lang="ca-ES" sz="3100" dirty="0" smtClean="0"/>
          </a:p>
          <a:p>
            <a:pPr algn="just">
              <a:buNone/>
            </a:pPr>
            <a:r>
              <a:rPr lang="ca-ES" sz="3100" dirty="0" smtClean="0"/>
              <a:t>Pels que es presentin </a:t>
            </a:r>
            <a:r>
              <a:rPr lang="ca-ES" sz="3100" b="1" dirty="0" smtClean="0"/>
              <a:t>per primer i segon any: </a:t>
            </a:r>
          </a:p>
          <a:p>
            <a:pPr algn="just">
              <a:buFontTx/>
              <a:buChar char="-"/>
            </a:pPr>
            <a:r>
              <a:rPr lang="ca-ES" sz="3100" dirty="0" smtClean="0"/>
              <a:t>Documentació de la despesa (factures, rebuts, nòmines). </a:t>
            </a:r>
          </a:p>
          <a:p>
            <a:pPr algn="just">
              <a:buFontTx/>
              <a:buChar char="-"/>
            </a:pPr>
            <a:r>
              <a:rPr lang="ca-ES" sz="3100" dirty="0" smtClean="0"/>
              <a:t>Si s’opta per a </a:t>
            </a:r>
            <a:r>
              <a:rPr lang="ca-ES" sz="3100" dirty="0" err="1" smtClean="0"/>
              <a:t>l’increment</a:t>
            </a:r>
            <a:r>
              <a:rPr lang="ca-ES" sz="3100" dirty="0" smtClean="0"/>
              <a:t> de plantilla: informe de vida laboral i si s’escau, documentació acreditativa del personal en col·lectius específics. </a:t>
            </a:r>
          </a:p>
          <a:p>
            <a:pPr algn="just">
              <a:buNone/>
            </a:pPr>
            <a:endParaRPr lang="ca-ES" sz="3100" dirty="0" smtClean="0"/>
          </a:p>
          <a:p>
            <a:pPr algn="just">
              <a:buNone/>
            </a:pPr>
            <a:r>
              <a:rPr lang="ca-ES" sz="3100" dirty="0" smtClean="0"/>
              <a:t>Pels que es presentin per </a:t>
            </a:r>
            <a:r>
              <a:rPr lang="ca-ES" sz="3100" b="1" dirty="0" smtClean="0"/>
              <a:t>segon any</a:t>
            </a:r>
            <a:r>
              <a:rPr lang="ca-ES" sz="3100" dirty="0" smtClean="0"/>
              <a:t>: </a:t>
            </a:r>
          </a:p>
          <a:p>
            <a:pPr algn="just">
              <a:buFont typeface="Calibri" pitchFamily="34" charset="0"/>
              <a:buChar char="₋"/>
            </a:pPr>
            <a:r>
              <a:rPr lang="ca-ES" dirty="0" smtClean="0"/>
              <a:t>Memòria d’implementació del segon any (model B.2). </a:t>
            </a:r>
          </a:p>
          <a:p>
            <a:pPr algn="just">
              <a:buNone/>
            </a:pPr>
            <a:endParaRPr lang="ca-ES" dirty="0" smtClean="0"/>
          </a:p>
          <a:p>
            <a:pPr algn="just">
              <a:buNone/>
            </a:pPr>
            <a:endParaRPr lang="ca-ES" dirty="0" smtClean="0"/>
          </a:p>
          <a:p>
            <a:pPr algn="just">
              <a:buNone/>
            </a:pPr>
            <a:endParaRPr lang="ca-ES" dirty="0" smtClean="0"/>
          </a:p>
          <a:p>
            <a:pPr>
              <a:buNone/>
            </a:pPr>
            <a:endParaRPr lang="ca-ES" dirty="0"/>
          </a:p>
        </p:txBody>
      </p:sp>
      <p:sp>
        <p:nvSpPr>
          <p:cNvPr id="4" name="3 Rectángulo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5" name="Picture 2" descr="Y:\Varis\logo Ig Nova Empre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5955280"/>
            <a:ext cx="1043608" cy="902720"/>
          </a:xfrm>
          <a:prstGeom prst="rect">
            <a:avLst/>
          </a:prstGeom>
          <a:noFill/>
        </p:spPr>
      </p:pic>
      <p:pic>
        <p:nvPicPr>
          <p:cNvPr id="6" name="Picture 3" descr="escut_a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40450"/>
            <a:ext cx="2971800" cy="7175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90066"/>
          </a:xfrm>
        </p:spPr>
        <p:txBody>
          <a:bodyPr>
            <a:noAutofit/>
          </a:bodyPr>
          <a:lstStyle/>
          <a:p>
            <a:r>
              <a:rPr lang="ca-ES" sz="2400" b="1" dirty="0" smtClean="0"/>
              <a:t>SUBVENCIONS PER A EMPRESES - CONVOCATÒRIA </a:t>
            </a:r>
            <a:r>
              <a:rPr lang="ca-ES" sz="2400" b="1" dirty="0" smtClean="0"/>
              <a:t> </a:t>
            </a:r>
            <a:r>
              <a:rPr lang="ca-ES" sz="2400" b="1" dirty="0" smtClean="0"/>
              <a:t>2023</a:t>
            </a:r>
            <a:endParaRPr lang="ca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a-ES" dirty="0" smtClean="0"/>
              <a:t>LÍNIES: </a:t>
            </a:r>
          </a:p>
          <a:p>
            <a:pPr algn="just"/>
            <a:r>
              <a:rPr lang="ca-ES" u="sng" dirty="0" smtClean="0"/>
              <a:t>Línia </a:t>
            </a:r>
            <a:r>
              <a:rPr lang="ca-ES" u="sng" dirty="0"/>
              <a:t>A: </a:t>
            </a:r>
            <a:r>
              <a:rPr lang="ca-ES" b="1" dirty="0"/>
              <a:t>subvencions per a empreses de creació </a:t>
            </a:r>
            <a:r>
              <a:rPr lang="ca-ES" b="1" dirty="0" smtClean="0"/>
              <a:t>recent.</a:t>
            </a:r>
            <a:endParaRPr lang="ca-ES" b="1" dirty="0"/>
          </a:p>
          <a:p>
            <a:pPr algn="just"/>
            <a:r>
              <a:rPr lang="ca-ES" u="sng" dirty="0"/>
              <a:t>Línia B: </a:t>
            </a:r>
            <a:r>
              <a:rPr lang="ca-ES" b="1" dirty="0" smtClean="0"/>
              <a:t>de subvencions per a ajudar a les empreses a la realització de plans estratègics en el seu procés  de reorientació de l’activitat empresarial </a:t>
            </a:r>
            <a:r>
              <a:rPr lang="ca-ES" dirty="0" smtClean="0"/>
              <a:t>. </a:t>
            </a:r>
          </a:p>
          <a:p>
            <a:pPr algn="just"/>
            <a:r>
              <a:rPr lang="ca-ES" u="sng" dirty="0" smtClean="0"/>
              <a:t>Línia </a:t>
            </a:r>
            <a:r>
              <a:rPr lang="ca-ES" u="sng" dirty="0"/>
              <a:t>C: </a:t>
            </a:r>
            <a:r>
              <a:rPr lang="ca-ES" b="1" dirty="0" smtClean="0"/>
              <a:t>de subvencions per ajudar als establiments comercials i de serveis a la millora  dels seus establiments </a:t>
            </a:r>
            <a:r>
              <a:rPr lang="ca-ES" dirty="0" smtClean="0"/>
              <a:t>.</a:t>
            </a:r>
            <a:endParaRPr lang="ca-ES" dirty="0"/>
          </a:p>
          <a:p>
            <a:endParaRPr lang="ca-ES" dirty="0"/>
          </a:p>
        </p:txBody>
      </p:sp>
      <p:sp>
        <p:nvSpPr>
          <p:cNvPr id="4" name="3 Rectángulo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5" name="Picture 2" descr="Y:\Varis\logo Ig Nova Empre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5955280"/>
            <a:ext cx="1043608" cy="902720"/>
          </a:xfrm>
          <a:prstGeom prst="rect">
            <a:avLst/>
          </a:prstGeom>
          <a:noFill/>
        </p:spPr>
      </p:pic>
      <p:pic>
        <p:nvPicPr>
          <p:cNvPr id="6" name="Picture 3" descr="escut_a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40450"/>
            <a:ext cx="2971800" cy="7175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90066"/>
          </a:xfrm>
        </p:spPr>
        <p:txBody>
          <a:bodyPr>
            <a:noAutofit/>
          </a:bodyPr>
          <a:lstStyle/>
          <a:p>
            <a:r>
              <a:rPr lang="ca-ES" sz="2000" b="1" dirty="0" smtClean="0"/>
              <a:t>LÍNIA B – Per a les empreses que realitzin plans estratègics </a:t>
            </a:r>
            <a:endParaRPr lang="ca-ES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ca-ES" sz="5800" dirty="0" smtClean="0"/>
              <a:t>REQUISITS:</a:t>
            </a:r>
          </a:p>
          <a:p>
            <a:pPr algn="just">
              <a:buFontTx/>
              <a:buChar char="-"/>
            </a:pPr>
            <a:r>
              <a:rPr lang="ca-ES" sz="5800" dirty="0" smtClean="0"/>
              <a:t>Alta de l’empresa prèvia al 2022. </a:t>
            </a:r>
          </a:p>
          <a:p>
            <a:pPr algn="just">
              <a:buFontTx/>
              <a:buChar char="-"/>
            </a:pPr>
            <a:r>
              <a:rPr lang="ca-ES" sz="5800" dirty="0" smtClean="0"/>
              <a:t>Presentació del Pla estratègic: </a:t>
            </a:r>
          </a:p>
          <a:p>
            <a:pPr lvl="1"/>
            <a:r>
              <a:rPr lang="ca-ES" sz="3800" b="1" dirty="0" smtClean="0"/>
              <a:t>Descripció de la missió, visió i valors de l’empresa</a:t>
            </a:r>
            <a:r>
              <a:rPr lang="ca-ES" sz="3800" dirty="0" smtClean="0"/>
              <a:t>: Quina és la raó de ser? On es vol arribar? Amb quins criteris?</a:t>
            </a:r>
          </a:p>
          <a:p>
            <a:pPr lvl="1"/>
            <a:r>
              <a:rPr lang="ca-ES" sz="3800" b="1" dirty="0" smtClean="0"/>
              <a:t>Anàlisi de la situació actual de l’empresa.</a:t>
            </a:r>
          </a:p>
          <a:p>
            <a:pPr lvl="1"/>
            <a:r>
              <a:rPr lang="ca-ES" sz="3800" b="1" dirty="0" smtClean="0"/>
              <a:t>Diagnòstic de la situació inicial de l’empresa: </a:t>
            </a:r>
            <a:r>
              <a:rPr lang="ca-ES" sz="3800" dirty="0" smtClean="0"/>
              <a:t>Identificar i dimensionar els reptes.</a:t>
            </a:r>
          </a:p>
          <a:p>
            <a:pPr lvl="1"/>
            <a:r>
              <a:rPr lang="ca-ES" sz="3800" b="1" dirty="0" smtClean="0"/>
              <a:t>Estratègia: </a:t>
            </a:r>
            <a:r>
              <a:rPr lang="ca-ES" sz="3800" dirty="0" smtClean="0"/>
              <a:t>Prioritats, Objectius i  Línies.  </a:t>
            </a:r>
          </a:p>
          <a:p>
            <a:pPr lvl="1"/>
            <a:r>
              <a:rPr lang="ca-ES" sz="3800" b="1" dirty="0" smtClean="0"/>
              <a:t>Capacitat de l’empresa per a l’assoliment dels objectius:</a:t>
            </a:r>
            <a:r>
              <a:rPr lang="ca-ES" sz="3800" dirty="0" smtClean="0"/>
              <a:t> Pla d’actuació</a:t>
            </a:r>
          </a:p>
          <a:p>
            <a:pPr lvl="1"/>
            <a:r>
              <a:rPr lang="ca-ES" sz="3800" b="1" dirty="0" smtClean="0"/>
              <a:t>Impacte socioeconòmic en el territori</a:t>
            </a:r>
            <a:r>
              <a:rPr lang="ca-ES" sz="3800" dirty="0" smtClean="0"/>
              <a:t>. Nivell local, comarcal – RSC – ODS. </a:t>
            </a:r>
          </a:p>
          <a:p>
            <a:pPr lvl="1"/>
            <a:r>
              <a:rPr lang="ca-ES" sz="3800" b="1" dirty="0" smtClean="0"/>
              <a:t>Impacte en el mercat de treball i generació de llocs de treball</a:t>
            </a:r>
          </a:p>
          <a:p>
            <a:pPr lvl="1"/>
            <a:r>
              <a:rPr lang="ca-ES" sz="3800" b="1" dirty="0" smtClean="0"/>
              <a:t>Innovació: </a:t>
            </a:r>
            <a:r>
              <a:rPr lang="ca-ES" sz="3800" dirty="0" smtClean="0"/>
              <a:t>De producte? Processos? Organització? Màrqueting?</a:t>
            </a:r>
          </a:p>
          <a:p>
            <a:pPr lvl="1"/>
            <a:r>
              <a:rPr lang="ca-ES" sz="3800" b="1" dirty="0" smtClean="0"/>
              <a:t>Relació de despeses vinculades a la realització del Pla Estratègic. </a:t>
            </a:r>
            <a:r>
              <a:rPr lang="ca-ES" sz="3800" dirty="0" smtClean="0"/>
              <a:t>Despesa vinculada al pla estratègic i factures entre 1/1/2022 i 31/8/2023. </a:t>
            </a:r>
          </a:p>
          <a:p>
            <a:pPr algn="just">
              <a:buFontTx/>
              <a:buChar char="-"/>
            </a:pPr>
            <a:endParaRPr lang="ca-ES" sz="3400" dirty="0" smtClean="0"/>
          </a:p>
          <a:p>
            <a:pPr>
              <a:buNone/>
            </a:pPr>
            <a:endParaRPr lang="ca-ES" dirty="0"/>
          </a:p>
        </p:txBody>
      </p:sp>
      <p:sp>
        <p:nvSpPr>
          <p:cNvPr id="4" name="3 Rectángulo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5" name="Picture 2" descr="Y:\Varis\logo Ig Nova Empre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5955280"/>
            <a:ext cx="1043608" cy="902720"/>
          </a:xfrm>
          <a:prstGeom prst="rect">
            <a:avLst/>
          </a:prstGeom>
          <a:noFill/>
        </p:spPr>
      </p:pic>
      <p:pic>
        <p:nvPicPr>
          <p:cNvPr id="6" name="Picture 3" descr="escut_a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40450"/>
            <a:ext cx="2971800" cy="7175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90066"/>
          </a:xfrm>
        </p:spPr>
        <p:txBody>
          <a:bodyPr>
            <a:noAutofit/>
          </a:bodyPr>
          <a:lstStyle/>
          <a:p>
            <a:r>
              <a:rPr lang="ca-ES" sz="1800" b="1" dirty="0" smtClean="0">
                <a:solidFill>
                  <a:schemeClr val="bg1"/>
                </a:solidFill>
              </a:rPr>
              <a:t>LÍNIA C – PER AJUDAR ALS ESTABLIMENTS COMERCIALS I DE SERVEIS A </a:t>
            </a:r>
            <a:br>
              <a:rPr lang="ca-ES" sz="1800" b="1" dirty="0" smtClean="0">
                <a:solidFill>
                  <a:schemeClr val="bg1"/>
                </a:solidFill>
              </a:rPr>
            </a:br>
            <a:r>
              <a:rPr lang="ca-ES" sz="1800" b="1" dirty="0" smtClean="0">
                <a:solidFill>
                  <a:schemeClr val="bg1"/>
                </a:solidFill>
              </a:rPr>
              <a:t>LA MILLORA  DELS SEUS ESTABLIMENTS  </a:t>
            </a:r>
            <a:endParaRPr lang="ca-ES" sz="1800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548680"/>
            <a:ext cx="8712968" cy="532859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ca-ES" dirty="0" smtClean="0"/>
          </a:p>
          <a:p>
            <a:pPr>
              <a:buNone/>
            </a:pPr>
            <a:endParaRPr lang="ca-ES" dirty="0"/>
          </a:p>
        </p:txBody>
      </p:sp>
      <p:sp>
        <p:nvSpPr>
          <p:cNvPr id="4" name="3 Rectángulo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5" name="Picture 2" descr="Y:\Varis\logo Ig Nova Empre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5955280"/>
            <a:ext cx="1043608" cy="902720"/>
          </a:xfrm>
          <a:prstGeom prst="rect">
            <a:avLst/>
          </a:prstGeom>
          <a:noFill/>
        </p:spPr>
      </p:pic>
      <p:pic>
        <p:nvPicPr>
          <p:cNvPr id="6" name="Picture 3" descr="escut_a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40450"/>
            <a:ext cx="2971800" cy="7175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611560" y="692697"/>
            <a:ext cx="820891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ca-ES" sz="2000" b="1" dirty="0" smtClean="0"/>
              <a:t>OBJECTE</a:t>
            </a:r>
          </a:p>
          <a:p>
            <a:pPr algn="just">
              <a:buNone/>
            </a:pPr>
            <a:endParaRPr lang="ca-ES" sz="2000" dirty="0" smtClean="0"/>
          </a:p>
          <a:p>
            <a:pPr algn="just">
              <a:buNone/>
            </a:pPr>
            <a:r>
              <a:rPr lang="ca-ES" sz="2000" b="1" dirty="0" smtClean="0"/>
              <a:t>Objectiu específic C.1. </a:t>
            </a:r>
            <a:r>
              <a:rPr lang="ca-ES" sz="2000" dirty="0" smtClean="0"/>
              <a:t>Per a la renovació exterior dels establiments comercials i de serveis que incloguin projecte d'il·luminació.</a:t>
            </a:r>
          </a:p>
          <a:p>
            <a:pPr algn="just">
              <a:buNone/>
            </a:pPr>
            <a:r>
              <a:rPr lang="ca-ES" sz="2000" dirty="0" smtClean="0"/>
              <a:t>Entenem per renovació exterior la modificació de l'establiment en qualsevol d'aquests elements: la façana o façanes confrontants a la via pública, els aparadors, la retolació o senyalització exterior en la façana. Les modificacions caldrà que incloguin la il·luminació o referir-se exclusivament a aquesta.</a:t>
            </a:r>
          </a:p>
          <a:p>
            <a:pPr algn="just">
              <a:buNone/>
            </a:pPr>
            <a:endParaRPr lang="ca-ES" sz="2000" dirty="0" smtClean="0"/>
          </a:p>
          <a:p>
            <a:pPr algn="just">
              <a:buNone/>
            </a:pPr>
            <a:r>
              <a:rPr lang="ca-ES" sz="2000" b="1" dirty="0" smtClean="0"/>
              <a:t>Objectiu específic C.2. </a:t>
            </a:r>
            <a:r>
              <a:rPr lang="ca-ES" sz="2000" dirty="0" smtClean="0"/>
              <a:t>Per a la renovació global de l’establiment comercial o de serveis.</a:t>
            </a:r>
          </a:p>
          <a:p>
            <a:pPr algn="just">
              <a:buNone/>
            </a:pPr>
            <a:r>
              <a:rPr lang="ca-ES" sz="2000" dirty="0" smtClean="0"/>
              <a:t>S'entén aquesta millora global en el marc de les categories d’accessibilitat, renovació de mobiliari, aparadors i retolació, digitalització que aporti innovació en la millora de  l’establiment, redistribució del local, climatització, instal·lació elèctrica, millores en l’enllumenat i, paviments i revestiments.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90066"/>
          </a:xfrm>
        </p:spPr>
        <p:txBody>
          <a:bodyPr>
            <a:noAutofit/>
          </a:bodyPr>
          <a:lstStyle/>
          <a:p>
            <a:r>
              <a:rPr lang="ca-ES" sz="1800" b="1" dirty="0" smtClean="0">
                <a:solidFill>
                  <a:schemeClr val="bg1"/>
                </a:solidFill>
              </a:rPr>
              <a:t>LÍNIA C – PER AJUDAR ALS ESTABLIMENTS COMERCIALS I DE SERVEIS A </a:t>
            </a:r>
            <a:br>
              <a:rPr lang="ca-ES" sz="1800" b="1" dirty="0" smtClean="0">
                <a:solidFill>
                  <a:schemeClr val="bg1"/>
                </a:solidFill>
              </a:rPr>
            </a:br>
            <a:r>
              <a:rPr lang="ca-ES" sz="1800" b="1" dirty="0" smtClean="0">
                <a:solidFill>
                  <a:schemeClr val="bg1"/>
                </a:solidFill>
              </a:rPr>
              <a:t>LA MILLORA  DELS SEUS ESTABLIMENTS </a:t>
            </a:r>
            <a:endParaRPr lang="ca-ES" sz="1800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548680"/>
            <a:ext cx="8712968" cy="532859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ca-ES" dirty="0" smtClean="0"/>
          </a:p>
          <a:p>
            <a:pPr>
              <a:buNone/>
            </a:pPr>
            <a:endParaRPr lang="ca-ES" dirty="0"/>
          </a:p>
        </p:txBody>
      </p:sp>
      <p:sp>
        <p:nvSpPr>
          <p:cNvPr id="4" name="3 Rectángulo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5" name="Picture 2" descr="Y:\Varis\logo Ig Nova Empre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5955280"/>
            <a:ext cx="1043608" cy="902720"/>
          </a:xfrm>
          <a:prstGeom prst="rect">
            <a:avLst/>
          </a:prstGeom>
          <a:noFill/>
        </p:spPr>
      </p:pic>
      <p:pic>
        <p:nvPicPr>
          <p:cNvPr id="6" name="Picture 3" descr="escut_a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40450"/>
            <a:ext cx="2971800" cy="7175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611560" y="692696"/>
            <a:ext cx="80648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ca-ES" sz="2800" dirty="0" smtClean="0"/>
              <a:t>BENEFICIARIS</a:t>
            </a:r>
          </a:p>
          <a:p>
            <a:pPr algn="just">
              <a:buNone/>
            </a:pPr>
            <a:endParaRPr lang="ca-ES" sz="2800" dirty="0" smtClean="0"/>
          </a:p>
          <a:p>
            <a:pPr algn="just">
              <a:buNone/>
            </a:pPr>
            <a:r>
              <a:rPr lang="ca-ES" sz="2800" dirty="0" smtClean="0"/>
              <a:t>Les empreses titulars d’una activitat comercial al detall, d'hostaleria i restauració o de serveis que tinguin l’activitat econòmica a peu de carrer. </a:t>
            </a:r>
          </a:p>
          <a:p>
            <a:pPr algn="just">
              <a:buNone/>
            </a:pPr>
            <a:endParaRPr lang="ca-ES" sz="2800" dirty="0" smtClean="0"/>
          </a:p>
          <a:p>
            <a:pPr algn="just">
              <a:buNone/>
            </a:pPr>
            <a:r>
              <a:rPr lang="ca-ES" sz="2800" dirty="0" smtClean="0"/>
              <a:t>Queden excloses les activitats de comerç al major, les institucions financeres i les que tinguin una superfície comercial superior a 400 m</a:t>
            </a:r>
            <a:r>
              <a:rPr lang="ca-ES" sz="2800" baseline="30000" dirty="0" smtClean="0"/>
              <a:t>2</a:t>
            </a:r>
            <a:r>
              <a:rPr lang="ca-ES" sz="2800" dirty="0" smtClean="0"/>
              <a:t>. </a:t>
            </a:r>
          </a:p>
          <a:p>
            <a:pPr algn="just">
              <a:buNone/>
            </a:pPr>
            <a:endParaRPr lang="ca-E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90066"/>
          </a:xfrm>
        </p:spPr>
        <p:txBody>
          <a:bodyPr>
            <a:noAutofit/>
          </a:bodyPr>
          <a:lstStyle/>
          <a:p>
            <a:r>
              <a:rPr lang="ca-ES" sz="1800" b="1" dirty="0" smtClean="0">
                <a:solidFill>
                  <a:schemeClr val="bg1"/>
                </a:solidFill>
              </a:rPr>
              <a:t>LÍNIA C – PER AJUDAR ALS ESTABLIMENTS COMERCIALS I DE SERVEIS A </a:t>
            </a:r>
            <a:br>
              <a:rPr lang="ca-ES" sz="1800" b="1" dirty="0" smtClean="0">
                <a:solidFill>
                  <a:schemeClr val="bg1"/>
                </a:solidFill>
              </a:rPr>
            </a:br>
            <a:r>
              <a:rPr lang="ca-ES" sz="1800" b="1" dirty="0" smtClean="0">
                <a:solidFill>
                  <a:schemeClr val="bg1"/>
                </a:solidFill>
              </a:rPr>
              <a:t>LA MILLORA  DELS SEUS ESTABLIMENTS </a:t>
            </a:r>
            <a:endParaRPr lang="ca-ES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548680"/>
            <a:ext cx="8712968" cy="532859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ca-ES" dirty="0" smtClean="0"/>
          </a:p>
          <a:p>
            <a:pPr>
              <a:buNone/>
            </a:pPr>
            <a:endParaRPr lang="ca-ES" dirty="0"/>
          </a:p>
        </p:txBody>
      </p:sp>
      <p:sp>
        <p:nvSpPr>
          <p:cNvPr id="4" name="3 Rectángulo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5" name="Picture 2" descr="Y:\Varis\logo Ig Nova Empre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5955280"/>
            <a:ext cx="1043608" cy="902720"/>
          </a:xfrm>
          <a:prstGeom prst="rect">
            <a:avLst/>
          </a:prstGeom>
          <a:noFill/>
        </p:spPr>
      </p:pic>
      <p:pic>
        <p:nvPicPr>
          <p:cNvPr id="6" name="Picture 3" descr="escut_a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40450"/>
            <a:ext cx="2971800" cy="7175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611560" y="692697"/>
            <a:ext cx="8064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ca-ES" sz="2000" b="1" dirty="0" smtClean="0"/>
              <a:t>REQUISITS</a:t>
            </a:r>
          </a:p>
          <a:p>
            <a:pPr algn="just">
              <a:buNone/>
            </a:pPr>
            <a:endParaRPr lang="ca-ES" sz="1600" dirty="0" smtClean="0"/>
          </a:p>
          <a:p>
            <a:pPr algn="just"/>
            <a:r>
              <a:rPr lang="ca-ES" sz="1600" b="1" u="sng" dirty="0" smtClean="0"/>
              <a:t>OE C.1 </a:t>
            </a:r>
          </a:p>
          <a:p>
            <a:pPr algn="just"/>
            <a:r>
              <a:rPr lang="ca-ES" sz="1600" dirty="0" smtClean="0"/>
              <a:t>Empreses que estan en funcionament abans de l’any 2022 amb projecte d’il·luminació. </a:t>
            </a:r>
          </a:p>
          <a:p>
            <a:pPr algn="just"/>
            <a:endParaRPr lang="ca-ES" sz="1600" dirty="0" smtClean="0"/>
          </a:p>
          <a:p>
            <a:pPr algn="just"/>
            <a:r>
              <a:rPr lang="ca-ES" sz="1600" b="1" u="sng" dirty="0" smtClean="0"/>
              <a:t>OE C.2</a:t>
            </a:r>
          </a:p>
          <a:p>
            <a:pPr algn="just"/>
            <a:r>
              <a:rPr lang="ca-ES" sz="1600" dirty="0" smtClean="0"/>
              <a:t>Empreses que estan en funcionament abans de l’any 2018 i amb el mínim de dues categories subvencionables: </a:t>
            </a:r>
          </a:p>
          <a:p>
            <a:endParaRPr lang="ca-ES" sz="1600" dirty="0" smtClean="0"/>
          </a:p>
          <a:p>
            <a:r>
              <a:rPr lang="ca-ES" sz="1600" dirty="0" smtClean="0"/>
              <a:t>- Accessibilitat (rampes, lavabos adaptats, ...) </a:t>
            </a:r>
          </a:p>
          <a:p>
            <a:r>
              <a:rPr lang="ca-ES" sz="1600" dirty="0" smtClean="0"/>
              <a:t>₋ Renovació mobiliari </a:t>
            </a:r>
          </a:p>
          <a:p>
            <a:r>
              <a:rPr lang="ca-ES" sz="1600" dirty="0" smtClean="0"/>
              <a:t>₋ Aparador i retolació </a:t>
            </a:r>
          </a:p>
          <a:p>
            <a:r>
              <a:rPr lang="es-ES" sz="1600" dirty="0" smtClean="0"/>
              <a:t>₋ </a:t>
            </a:r>
            <a:r>
              <a:rPr lang="es-ES" sz="1600" dirty="0" err="1" smtClean="0"/>
              <a:t>Digitalització</a:t>
            </a:r>
            <a:r>
              <a:rPr lang="es-ES" sz="1600" dirty="0" smtClean="0"/>
              <a:t> que </a:t>
            </a:r>
            <a:r>
              <a:rPr lang="es-ES" sz="1600" dirty="0" err="1" smtClean="0"/>
              <a:t>aporti</a:t>
            </a:r>
            <a:r>
              <a:rPr lang="es-ES" sz="1600" dirty="0" smtClean="0"/>
              <a:t> </a:t>
            </a:r>
            <a:r>
              <a:rPr lang="es-ES" sz="1600" dirty="0" err="1" smtClean="0"/>
              <a:t>innovació</a:t>
            </a:r>
            <a:r>
              <a:rPr lang="es-ES" sz="1600" dirty="0" smtClean="0"/>
              <a:t> en la </a:t>
            </a:r>
            <a:r>
              <a:rPr lang="es-ES" sz="1600" dirty="0" err="1" smtClean="0"/>
              <a:t>millora</a:t>
            </a:r>
            <a:r>
              <a:rPr lang="es-ES" sz="1600" dirty="0" smtClean="0"/>
              <a:t> de </a:t>
            </a:r>
            <a:r>
              <a:rPr lang="es-ES" sz="1600" dirty="0" err="1" smtClean="0"/>
              <a:t>l’establiment</a:t>
            </a:r>
            <a:r>
              <a:rPr lang="es-ES" sz="1600" dirty="0" smtClean="0"/>
              <a:t> </a:t>
            </a:r>
          </a:p>
          <a:p>
            <a:r>
              <a:rPr lang="ca-ES" sz="1600" dirty="0" smtClean="0"/>
              <a:t>₋ Redistribució local </a:t>
            </a:r>
          </a:p>
          <a:p>
            <a:r>
              <a:rPr lang="ca-ES" sz="1600" dirty="0" smtClean="0"/>
              <a:t>₋ Climatització </a:t>
            </a:r>
          </a:p>
          <a:p>
            <a:r>
              <a:rPr lang="ca-ES" sz="1600" dirty="0" smtClean="0"/>
              <a:t>₋ Instal·lació elèctrica </a:t>
            </a:r>
          </a:p>
          <a:p>
            <a:r>
              <a:rPr lang="ca-ES" sz="1600" dirty="0" smtClean="0"/>
              <a:t>₋ Millores d’enllumenat </a:t>
            </a:r>
          </a:p>
          <a:p>
            <a:r>
              <a:rPr lang="ca-ES" sz="1600" dirty="0" smtClean="0"/>
              <a:t>₋ Paviments i revestiments </a:t>
            </a:r>
          </a:p>
          <a:p>
            <a:pPr algn="just"/>
            <a:endParaRPr lang="ca-E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90066"/>
          </a:xfrm>
        </p:spPr>
        <p:txBody>
          <a:bodyPr>
            <a:noAutofit/>
          </a:bodyPr>
          <a:lstStyle/>
          <a:p>
            <a:r>
              <a:rPr lang="ca-ES" sz="1800" b="1" dirty="0" smtClean="0">
                <a:solidFill>
                  <a:schemeClr val="bg1"/>
                </a:solidFill>
              </a:rPr>
              <a:t>LÍNIA C – PER AJUDAR ALS ESTABLIMENTS COMERCIALS I DE SERVEIS A </a:t>
            </a:r>
            <a:br>
              <a:rPr lang="ca-ES" sz="1800" b="1" dirty="0" smtClean="0">
                <a:solidFill>
                  <a:schemeClr val="bg1"/>
                </a:solidFill>
              </a:rPr>
            </a:br>
            <a:r>
              <a:rPr lang="ca-ES" sz="1800" b="1" dirty="0" smtClean="0">
                <a:solidFill>
                  <a:schemeClr val="bg1"/>
                </a:solidFill>
              </a:rPr>
              <a:t>LA MILLORA  DELS SEUS ESTABLIMENTS </a:t>
            </a:r>
            <a:endParaRPr lang="ca-ES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548680"/>
            <a:ext cx="8712968" cy="532859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ca-ES" dirty="0" smtClean="0"/>
          </a:p>
          <a:p>
            <a:pPr>
              <a:buNone/>
            </a:pPr>
            <a:endParaRPr lang="ca-ES" dirty="0"/>
          </a:p>
        </p:txBody>
      </p:sp>
      <p:sp>
        <p:nvSpPr>
          <p:cNvPr id="4" name="3 Rectángulo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5" name="Picture 2" descr="Y:\Varis\logo Ig Nova Empre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5955280"/>
            <a:ext cx="1043608" cy="902720"/>
          </a:xfrm>
          <a:prstGeom prst="rect">
            <a:avLst/>
          </a:prstGeom>
          <a:noFill/>
        </p:spPr>
      </p:pic>
      <p:pic>
        <p:nvPicPr>
          <p:cNvPr id="6" name="Picture 3" descr="escut_a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40450"/>
            <a:ext cx="2971800" cy="7175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611560" y="692697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ca-ES" sz="2800" dirty="0" smtClean="0"/>
              <a:t>DESPESA SUBVENCIONABLE:</a:t>
            </a:r>
          </a:p>
          <a:p>
            <a:pPr algn="just">
              <a:buNone/>
            </a:pPr>
            <a:endParaRPr lang="ca-ES" sz="2800" dirty="0" smtClean="0"/>
          </a:p>
          <a:p>
            <a:pPr algn="just"/>
            <a:r>
              <a:rPr lang="ca-ES" sz="2800" dirty="0" smtClean="0"/>
              <a:t>Es tindrà en compte la despesa que estigui directament relacionada amb cada una de les categories subvencionables dels objectius específics C1 i C2. </a:t>
            </a:r>
          </a:p>
          <a:p>
            <a:pPr algn="just"/>
            <a:endParaRPr lang="ca-ES" sz="2800" dirty="0" smtClean="0"/>
          </a:p>
          <a:p>
            <a:pPr algn="just"/>
            <a:r>
              <a:rPr lang="ca-ES" sz="2800" dirty="0" smtClean="0"/>
              <a:t>No serà subvencionable, entre d’altres: la despesa de </a:t>
            </a:r>
            <a:r>
              <a:rPr lang="ca-ES" sz="2800" dirty="0" err="1" smtClean="0"/>
              <a:t>l’IVA</a:t>
            </a:r>
            <a:r>
              <a:rPr lang="ca-ES" sz="2800" dirty="0" smtClean="0"/>
              <a:t> o la despesa del lloguer/compra dels locals, de subministrament/alta elèctric, gas o aigua, despeses de comunitat de propietaris o de digitalització per a la gestió empresarial. </a:t>
            </a:r>
            <a:endParaRPr lang="ca-E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90066"/>
          </a:xfrm>
        </p:spPr>
        <p:txBody>
          <a:bodyPr>
            <a:noAutofit/>
          </a:bodyPr>
          <a:lstStyle/>
          <a:p>
            <a:r>
              <a:rPr lang="ca-ES" sz="1800" b="1" dirty="0" smtClean="0">
                <a:solidFill>
                  <a:schemeClr val="bg1"/>
                </a:solidFill>
              </a:rPr>
              <a:t>LÍNIA C – PER AJUDAR ALS ESTABLIMENTS COMERCIALS I DE SERVEIS A </a:t>
            </a:r>
            <a:br>
              <a:rPr lang="ca-ES" sz="1800" b="1" dirty="0" smtClean="0">
                <a:solidFill>
                  <a:schemeClr val="bg1"/>
                </a:solidFill>
              </a:rPr>
            </a:br>
            <a:r>
              <a:rPr lang="ca-ES" sz="1800" b="1" dirty="0" smtClean="0">
                <a:solidFill>
                  <a:schemeClr val="bg1"/>
                </a:solidFill>
              </a:rPr>
              <a:t>LA MILLORA  DELS SEUS ESTABLIMENTS </a:t>
            </a:r>
            <a:r>
              <a:rPr lang="ca-ES" sz="2000" b="1" dirty="0" smtClean="0"/>
              <a:t>. </a:t>
            </a:r>
            <a:endParaRPr lang="ca-ES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548680"/>
            <a:ext cx="8712968" cy="532859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ca-ES" dirty="0" smtClean="0"/>
          </a:p>
          <a:p>
            <a:pPr>
              <a:buNone/>
            </a:pPr>
            <a:endParaRPr lang="ca-ES" dirty="0"/>
          </a:p>
        </p:txBody>
      </p:sp>
      <p:sp>
        <p:nvSpPr>
          <p:cNvPr id="4" name="3 Rectángulo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5" name="Picture 2" descr="Y:\Varis\logo Ig Nova Empre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5955280"/>
            <a:ext cx="1043608" cy="902720"/>
          </a:xfrm>
          <a:prstGeom prst="rect">
            <a:avLst/>
          </a:prstGeom>
          <a:noFill/>
        </p:spPr>
      </p:pic>
      <p:pic>
        <p:nvPicPr>
          <p:cNvPr id="6" name="Picture 3" descr="escut_a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40450"/>
            <a:ext cx="2971800" cy="7175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611560" y="692697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ca-ES" sz="2800" dirty="0" smtClean="0"/>
              <a:t>DETALL DE LA DESPESA SUBVENCIONABLE</a:t>
            </a:r>
          </a:p>
          <a:p>
            <a:pPr algn="just">
              <a:buNone/>
            </a:pPr>
            <a:endParaRPr lang="ca-ES" sz="2800" dirty="0" smtClean="0"/>
          </a:p>
          <a:p>
            <a:pPr algn="just">
              <a:buFontTx/>
              <a:buChar char="-"/>
            </a:pPr>
            <a:r>
              <a:rPr lang="ca-ES" sz="2800" dirty="0" smtClean="0"/>
              <a:t>De redacció de projecte</a:t>
            </a:r>
          </a:p>
          <a:p>
            <a:pPr algn="just">
              <a:buFontTx/>
              <a:buChar char="-"/>
            </a:pPr>
            <a:r>
              <a:rPr lang="ca-ES" sz="2800" dirty="0" smtClean="0"/>
              <a:t>D’Il·luminació energèticament eficient. </a:t>
            </a:r>
          </a:p>
          <a:p>
            <a:pPr algn="just">
              <a:buFontTx/>
              <a:buChar char="-"/>
            </a:pPr>
            <a:r>
              <a:rPr lang="ca-ES" sz="2800" dirty="0" smtClean="0"/>
              <a:t>De lampisteria, paletes, pintors, fusteria. </a:t>
            </a:r>
          </a:p>
          <a:p>
            <a:pPr algn="just">
              <a:buFontTx/>
              <a:buChar char="-"/>
            </a:pPr>
            <a:r>
              <a:rPr lang="ca-ES" sz="2800" dirty="0" smtClean="0"/>
              <a:t>De mobiliari. </a:t>
            </a:r>
          </a:p>
          <a:p>
            <a:pPr algn="just">
              <a:buFontTx/>
              <a:buChar char="-"/>
            </a:pPr>
            <a:r>
              <a:rPr lang="ca-ES" sz="2800" dirty="0" smtClean="0"/>
              <a:t>De renovació de sanitaris.</a:t>
            </a:r>
          </a:p>
          <a:p>
            <a:pPr algn="just">
              <a:buFontTx/>
              <a:buChar char="-"/>
            </a:pPr>
            <a:r>
              <a:rPr lang="ca-ES" sz="2800" dirty="0" smtClean="0"/>
              <a:t>De paviments i revestiments</a:t>
            </a:r>
          </a:p>
          <a:p>
            <a:pPr algn="just">
              <a:buFontTx/>
              <a:buChar char="-"/>
            </a:pPr>
            <a:r>
              <a:rPr lang="ca-ES" sz="2800" dirty="0" smtClean="0"/>
              <a:t>De retolació.</a:t>
            </a:r>
          </a:p>
          <a:p>
            <a:pPr algn="just">
              <a:buFontTx/>
              <a:buChar char="-"/>
            </a:pPr>
            <a:r>
              <a:rPr lang="ca-ES" sz="2800" dirty="0" smtClean="0"/>
              <a:t>De digitalització que aporti innovació en la millora de l’establiment. </a:t>
            </a:r>
          </a:p>
          <a:p>
            <a:pPr algn="just">
              <a:buNone/>
            </a:pPr>
            <a:endParaRPr lang="ca-E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90066"/>
          </a:xfrm>
        </p:spPr>
        <p:txBody>
          <a:bodyPr>
            <a:noAutofit/>
          </a:bodyPr>
          <a:lstStyle/>
          <a:p>
            <a:r>
              <a:rPr lang="ca-ES" sz="1800" b="1" dirty="0" smtClean="0">
                <a:solidFill>
                  <a:schemeClr val="bg1"/>
                </a:solidFill>
              </a:rPr>
              <a:t>LÍNIA C – PER AJUDAR ALS ESTABLIMENTS COMERCIALS I DE SERVEIS A </a:t>
            </a:r>
            <a:br>
              <a:rPr lang="ca-ES" sz="1800" b="1" dirty="0" smtClean="0">
                <a:solidFill>
                  <a:schemeClr val="bg1"/>
                </a:solidFill>
              </a:rPr>
            </a:br>
            <a:r>
              <a:rPr lang="ca-ES" sz="1800" b="1" dirty="0" smtClean="0">
                <a:solidFill>
                  <a:schemeClr val="bg1"/>
                </a:solidFill>
              </a:rPr>
              <a:t>LA MILLORA  DELS SEUS ESTABLIMENTS </a:t>
            </a:r>
            <a:r>
              <a:rPr lang="ca-ES" sz="2000" b="1" dirty="0" smtClean="0"/>
              <a:t> </a:t>
            </a:r>
            <a:endParaRPr lang="ca-ES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548680"/>
            <a:ext cx="8712968" cy="532859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ca-ES" dirty="0" smtClean="0"/>
          </a:p>
          <a:p>
            <a:pPr>
              <a:buNone/>
            </a:pPr>
            <a:endParaRPr lang="ca-ES" dirty="0"/>
          </a:p>
        </p:txBody>
      </p:sp>
      <p:sp>
        <p:nvSpPr>
          <p:cNvPr id="4" name="3 Rectángulo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5" name="Picture 2" descr="Y:\Varis\logo Ig Nova Empre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5955280"/>
            <a:ext cx="1043608" cy="902720"/>
          </a:xfrm>
          <a:prstGeom prst="rect">
            <a:avLst/>
          </a:prstGeom>
          <a:noFill/>
        </p:spPr>
      </p:pic>
      <p:pic>
        <p:nvPicPr>
          <p:cNvPr id="6" name="Picture 3" descr="escut_a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40450"/>
            <a:ext cx="2971800" cy="7175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611560" y="692696"/>
            <a:ext cx="806489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2400" b="1" dirty="0" smtClean="0"/>
              <a:t>IMPORT DE LA SUBVENCIÓ</a:t>
            </a:r>
          </a:p>
          <a:p>
            <a:endParaRPr lang="ca-ES" sz="2000" dirty="0" smtClean="0"/>
          </a:p>
          <a:p>
            <a:r>
              <a:rPr lang="ca-ES" sz="2000" dirty="0" smtClean="0"/>
              <a:t>En tots els OE cal obtenir un mínim de 50 punts. </a:t>
            </a:r>
          </a:p>
          <a:p>
            <a:endParaRPr lang="ca-ES" sz="2000" dirty="0" smtClean="0"/>
          </a:p>
          <a:p>
            <a:r>
              <a:rPr lang="ca-ES" sz="2000" b="1" u="sng" dirty="0" smtClean="0"/>
              <a:t>OE C.1</a:t>
            </a:r>
          </a:p>
          <a:p>
            <a:pPr>
              <a:buFontTx/>
              <a:buChar char="-"/>
            </a:pPr>
            <a:r>
              <a:rPr lang="ca-ES" sz="2000" b="1" dirty="0" smtClean="0"/>
              <a:t>Entre 400 i 1.500 euros </a:t>
            </a:r>
            <a:r>
              <a:rPr lang="ca-ES" sz="2000" dirty="0" smtClean="0"/>
              <a:t>i màxim del 50% de la despesa subvencionable. </a:t>
            </a:r>
          </a:p>
          <a:p>
            <a:pPr>
              <a:buFontTx/>
              <a:buChar char="-"/>
            </a:pPr>
            <a:r>
              <a:rPr lang="ca-ES" sz="2000" dirty="0" smtClean="0"/>
              <a:t>Despesa mínima de 800 euros.  </a:t>
            </a:r>
            <a:endParaRPr lang="pt-BR" sz="2000" dirty="0" smtClean="0"/>
          </a:p>
          <a:p>
            <a:endParaRPr lang="pt-BR" sz="2000" dirty="0" smtClean="0"/>
          </a:p>
          <a:p>
            <a:r>
              <a:rPr lang="pt-BR" sz="2000" b="1" u="sng" dirty="0" smtClean="0"/>
              <a:t>OE C.2</a:t>
            </a:r>
          </a:p>
          <a:p>
            <a:r>
              <a:rPr lang="pt-BR" sz="2000" dirty="0" smtClean="0"/>
              <a:t>- </a:t>
            </a:r>
            <a:r>
              <a:rPr lang="pt-BR" sz="2000" b="1" dirty="0" smtClean="0"/>
              <a:t>Entre 400 i 5.000 euros</a:t>
            </a:r>
            <a:r>
              <a:rPr lang="pt-BR" sz="2000" dirty="0" smtClean="0"/>
              <a:t>. </a:t>
            </a:r>
            <a:r>
              <a:rPr lang="es-ES" sz="2000" dirty="0" smtClean="0"/>
              <a:t>L’import de la </a:t>
            </a:r>
            <a:r>
              <a:rPr lang="es-ES" sz="2000" dirty="0" err="1" smtClean="0"/>
              <a:t>subvenció</a:t>
            </a:r>
            <a:r>
              <a:rPr lang="es-ES" sz="2000" dirty="0" smtClean="0"/>
              <a:t> </a:t>
            </a:r>
            <a:r>
              <a:rPr lang="es-ES" sz="2000" dirty="0" err="1" smtClean="0"/>
              <a:t>serà</a:t>
            </a:r>
            <a:r>
              <a:rPr lang="es-ES" sz="2000" dirty="0" smtClean="0"/>
              <a:t> entre el 20% i el 50 % de la </a:t>
            </a:r>
            <a:r>
              <a:rPr lang="es-ES" sz="2000" dirty="0" err="1" smtClean="0"/>
              <a:t>despesa</a:t>
            </a:r>
            <a:r>
              <a:rPr lang="es-ES" sz="2000" dirty="0" smtClean="0"/>
              <a:t> subvencionable </a:t>
            </a:r>
            <a:r>
              <a:rPr lang="es-ES" sz="2000" dirty="0" err="1" smtClean="0"/>
              <a:t>segons</a:t>
            </a:r>
            <a:r>
              <a:rPr lang="es-ES" sz="2000" dirty="0" smtClean="0"/>
              <a:t> la </a:t>
            </a:r>
            <a:r>
              <a:rPr lang="es-ES" sz="2000" dirty="0" err="1" smtClean="0"/>
              <a:t>puntuació</a:t>
            </a:r>
            <a:r>
              <a:rPr lang="es-ES" sz="2000" dirty="0" smtClean="0"/>
              <a:t> i </a:t>
            </a:r>
            <a:r>
              <a:rPr lang="es-ES" sz="2000" dirty="0" err="1" smtClean="0"/>
              <a:t>amb</a:t>
            </a:r>
            <a:r>
              <a:rPr lang="es-ES" sz="2000" dirty="0" smtClean="0"/>
              <a:t> </a:t>
            </a:r>
            <a:r>
              <a:rPr lang="es-ES" sz="2000" dirty="0" err="1" smtClean="0"/>
              <a:t>despesa</a:t>
            </a:r>
            <a:r>
              <a:rPr lang="es-ES" sz="2000" dirty="0" smtClean="0"/>
              <a:t> mínima de 2.000 euros</a:t>
            </a:r>
          </a:p>
          <a:p>
            <a:r>
              <a:rPr lang="ca-ES" sz="2000" dirty="0" smtClean="0"/>
              <a:t>₋ Entre 50 i 60 punts: 20% </a:t>
            </a:r>
          </a:p>
          <a:p>
            <a:r>
              <a:rPr lang="ca-ES" sz="2000" dirty="0" smtClean="0"/>
              <a:t>₋ Més de 60 i fins a 80 punts: 35% </a:t>
            </a:r>
          </a:p>
          <a:p>
            <a:r>
              <a:rPr lang="ca-ES" sz="2000" dirty="0" smtClean="0"/>
              <a:t>₋ Més de 80 i 100 punts: 50% </a:t>
            </a:r>
          </a:p>
          <a:p>
            <a:endParaRPr lang="ca-ES" sz="2800" dirty="0" smtClean="0"/>
          </a:p>
          <a:p>
            <a:endParaRPr lang="ca-ES" sz="2800" dirty="0" smtClean="0"/>
          </a:p>
          <a:p>
            <a:pPr algn="just"/>
            <a:endParaRPr lang="ca-E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90066"/>
          </a:xfrm>
        </p:spPr>
        <p:txBody>
          <a:bodyPr>
            <a:noAutofit/>
          </a:bodyPr>
          <a:lstStyle/>
          <a:p>
            <a:r>
              <a:rPr lang="ca-ES" sz="1800" b="1" dirty="0" smtClean="0">
                <a:solidFill>
                  <a:schemeClr val="bg1"/>
                </a:solidFill>
              </a:rPr>
              <a:t>LÍNIA C – PER AJUDAR ALS ESTABLIMENTS COMERCIALS I DE SERVEIS A </a:t>
            </a:r>
            <a:br>
              <a:rPr lang="ca-ES" sz="1800" b="1" dirty="0" smtClean="0">
                <a:solidFill>
                  <a:schemeClr val="bg1"/>
                </a:solidFill>
              </a:rPr>
            </a:br>
            <a:r>
              <a:rPr lang="ca-ES" sz="1800" b="1" dirty="0" smtClean="0">
                <a:solidFill>
                  <a:schemeClr val="bg1"/>
                </a:solidFill>
              </a:rPr>
              <a:t>LA MILLORA  DELS SEUS ESTABLIMENTS </a:t>
            </a:r>
            <a:endParaRPr lang="ca-ES" sz="1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548680"/>
            <a:ext cx="8712968" cy="532859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ca-ES" dirty="0" smtClean="0"/>
          </a:p>
          <a:p>
            <a:pPr>
              <a:buNone/>
            </a:pPr>
            <a:endParaRPr lang="ca-ES" dirty="0"/>
          </a:p>
        </p:txBody>
      </p:sp>
      <p:sp>
        <p:nvSpPr>
          <p:cNvPr id="4" name="3 Rectángulo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5" name="Picture 2" descr="Y:\Varis\logo Ig Nova Empre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5955280"/>
            <a:ext cx="1043608" cy="902720"/>
          </a:xfrm>
          <a:prstGeom prst="rect">
            <a:avLst/>
          </a:prstGeom>
          <a:noFill/>
        </p:spPr>
      </p:pic>
      <p:pic>
        <p:nvPicPr>
          <p:cNvPr id="6" name="Picture 3" descr="escut_a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40450"/>
            <a:ext cx="2971800" cy="7175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611560" y="692696"/>
            <a:ext cx="806489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ca-ES" sz="2400" dirty="0" smtClean="0"/>
              <a:t>DOCUMENTACIÓ:</a:t>
            </a:r>
          </a:p>
          <a:p>
            <a:pPr algn="just">
              <a:buNone/>
            </a:pPr>
            <a:endParaRPr lang="ca-ES" sz="2000" dirty="0" smtClean="0">
              <a:solidFill>
                <a:srgbClr val="FF0000"/>
              </a:solidFill>
            </a:endParaRPr>
          </a:p>
          <a:p>
            <a:pPr algn="just"/>
            <a:r>
              <a:rPr lang="es-ES" sz="2000" dirty="0" smtClean="0"/>
              <a:t>A </a:t>
            </a:r>
            <a:r>
              <a:rPr lang="es-ES" sz="2000" dirty="0" err="1" smtClean="0"/>
              <a:t>més</a:t>
            </a:r>
            <a:r>
              <a:rPr lang="es-ES" sz="2000" dirty="0" smtClean="0"/>
              <a:t> de la </a:t>
            </a:r>
            <a:r>
              <a:rPr lang="es-ES" sz="2000" dirty="0" err="1" smtClean="0"/>
              <a:t>documentació</a:t>
            </a:r>
            <a:r>
              <a:rPr lang="es-ES" sz="2000" dirty="0" smtClean="0"/>
              <a:t> de </a:t>
            </a:r>
            <a:r>
              <a:rPr lang="es-ES" sz="2000" dirty="0" err="1" smtClean="0"/>
              <a:t>caràcter</a:t>
            </a:r>
            <a:r>
              <a:rPr lang="es-ES" sz="2000" dirty="0" smtClean="0"/>
              <a:t> general, cal presentar la que </a:t>
            </a:r>
            <a:r>
              <a:rPr lang="es-ES" sz="2000" dirty="0" err="1" smtClean="0"/>
              <a:t>segueix</a:t>
            </a:r>
            <a:r>
              <a:rPr lang="es-ES" sz="2000" dirty="0" smtClean="0"/>
              <a:t>: </a:t>
            </a:r>
          </a:p>
          <a:p>
            <a:pPr algn="just"/>
            <a:r>
              <a:rPr lang="ca-ES" sz="2000" dirty="0" smtClean="0"/>
              <a:t>- Model C.1 pels sol·licitants que es presentin a </a:t>
            </a:r>
            <a:r>
              <a:rPr lang="ca-ES" sz="2000" dirty="0" err="1" smtClean="0"/>
              <a:t>l’OE</a:t>
            </a:r>
            <a:r>
              <a:rPr lang="ca-ES" sz="2000" dirty="0" smtClean="0"/>
              <a:t> C.1 o Model C.2 pels sol·licitants que es presentin a </a:t>
            </a:r>
            <a:r>
              <a:rPr lang="ca-ES" sz="2000" dirty="0" err="1" smtClean="0"/>
              <a:t>l’OE</a:t>
            </a:r>
            <a:r>
              <a:rPr lang="ca-ES" sz="2000" dirty="0" smtClean="0"/>
              <a:t> C.2. </a:t>
            </a:r>
          </a:p>
          <a:p>
            <a:pPr algn="just"/>
            <a:r>
              <a:rPr lang="it-IT" sz="2000" dirty="0" smtClean="0"/>
              <a:t>- Fotografies que il·lustrin l’estat previ i l’estat posterior a la millora realitzada. </a:t>
            </a:r>
          </a:p>
          <a:p>
            <a:pPr algn="just"/>
            <a:r>
              <a:rPr lang="es-ES" sz="2000" dirty="0" smtClean="0"/>
              <a:t>- </a:t>
            </a:r>
            <a:r>
              <a:rPr lang="es-ES" sz="2000" dirty="0" err="1" smtClean="0"/>
              <a:t>Documentació</a:t>
            </a:r>
            <a:r>
              <a:rPr lang="es-ES" sz="2000" dirty="0" smtClean="0"/>
              <a:t> acreditativa de la </a:t>
            </a:r>
            <a:r>
              <a:rPr lang="es-ES" sz="2000" dirty="0" err="1" smtClean="0"/>
              <a:t>despesa</a:t>
            </a:r>
            <a:r>
              <a:rPr lang="es-ES" sz="2000" dirty="0" smtClean="0"/>
              <a:t> </a:t>
            </a:r>
            <a:r>
              <a:rPr lang="es-ES" sz="2000" dirty="0" err="1" smtClean="0"/>
              <a:t>realitzada</a:t>
            </a:r>
            <a:r>
              <a:rPr lang="es-ES" sz="2000" dirty="0" smtClean="0"/>
              <a:t> en el </a:t>
            </a:r>
            <a:r>
              <a:rPr lang="es-ES" sz="2000" dirty="0" err="1" smtClean="0"/>
              <a:t>període</a:t>
            </a:r>
            <a:r>
              <a:rPr lang="es-ES" sz="2000" dirty="0" smtClean="0"/>
              <a:t> elegible i per a la </a:t>
            </a:r>
            <a:r>
              <a:rPr lang="es-ES" sz="2000" dirty="0" err="1" smtClean="0"/>
              <a:t>implementació</a:t>
            </a:r>
            <a:r>
              <a:rPr lang="es-ES" sz="2000" dirty="0" smtClean="0"/>
              <a:t> del </a:t>
            </a:r>
            <a:r>
              <a:rPr lang="es-ES" sz="2000" dirty="0" err="1" smtClean="0"/>
              <a:t>projecte</a:t>
            </a:r>
            <a:r>
              <a:rPr lang="es-ES" sz="2000" dirty="0" smtClean="0"/>
              <a:t> (factures, </a:t>
            </a:r>
            <a:r>
              <a:rPr lang="es-ES" sz="2000" dirty="0" err="1" smtClean="0"/>
              <a:t>rebuts</a:t>
            </a:r>
            <a:r>
              <a:rPr lang="es-ES" sz="2000" dirty="0" smtClean="0"/>
              <a:t>, contractes). Les factures </a:t>
            </a:r>
            <a:r>
              <a:rPr lang="es-ES" sz="2000" dirty="0" err="1" smtClean="0"/>
              <a:t>hauran</a:t>
            </a:r>
            <a:r>
              <a:rPr lang="es-ES" sz="2000" dirty="0" smtClean="0"/>
              <a:t> </a:t>
            </a:r>
            <a:r>
              <a:rPr lang="es-ES" sz="2000" dirty="0" err="1" smtClean="0"/>
              <a:t>d’estar</a:t>
            </a:r>
            <a:r>
              <a:rPr lang="es-ES" sz="2000" dirty="0" smtClean="0"/>
              <a:t> </a:t>
            </a:r>
            <a:r>
              <a:rPr lang="es-ES" sz="2000" dirty="0" err="1" smtClean="0"/>
              <a:t>datades</a:t>
            </a:r>
            <a:r>
              <a:rPr lang="es-ES" sz="2000" dirty="0" smtClean="0"/>
              <a:t> entre l’1 de </a:t>
            </a:r>
            <a:r>
              <a:rPr lang="es-ES" sz="2000" dirty="0" err="1" smtClean="0"/>
              <a:t>setembre</a:t>
            </a:r>
            <a:r>
              <a:rPr lang="es-ES" sz="2000" dirty="0" smtClean="0"/>
              <a:t> de 2022 i el 31 </a:t>
            </a:r>
            <a:r>
              <a:rPr lang="es-ES" sz="2000" dirty="0" err="1" smtClean="0"/>
              <a:t>d’agost</a:t>
            </a:r>
            <a:r>
              <a:rPr lang="es-ES" sz="2000" dirty="0" smtClean="0"/>
              <a:t> del 2023. </a:t>
            </a:r>
          </a:p>
          <a:p>
            <a:pPr algn="just"/>
            <a:r>
              <a:rPr lang="ca-ES" sz="2000" dirty="0" smtClean="0"/>
              <a:t>- Alta de declaració censal (model 036 o 037) que acrediti </a:t>
            </a:r>
            <a:r>
              <a:rPr lang="ca-ES" sz="2000" dirty="0" err="1" smtClean="0"/>
              <a:t>l’inici</a:t>
            </a:r>
            <a:r>
              <a:rPr lang="ca-ES" sz="2000" dirty="0" smtClean="0"/>
              <a:t> d’activitat i l’epígraf del IAE que li correspon. </a:t>
            </a:r>
          </a:p>
          <a:p>
            <a:pPr algn="just"/>
            <a:r>
              <a:rPr lang="ca-ES" sz="2000" dirty="0" smtClean="0"/>
              <a:t>- La preceptiva comunicació prèvia a l’Ajuntament d’Igualada per a realitzar les obres.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90066"/>
          </a:xfrm>
        </p:spPr>
        <p:txBody>
          <a:bodyPr>
            <a:noAutofit/>
          </a:bodyPr>
          <a:lstStyle/>
          <a:p>
            <a:r>
              <a:rPr lang="ca-ES" sz="1800" b="1" dirty="0" smtClean="0">
                <a:solidFill>
                  <a:schemeClr val="bg1"/>
                </a:solidFill>
              </a:rPr>
              <a:t>LÍNIA C – PER AJUDAR ALS ESTABLIMENTS COMERCIALS I DE SERVEIS A </a:t>
            </a:r>
            <a:br>
              <a:rPr lang="ca-ES" sz="1800" b="1" dirty="0" smtClean="0">
                <a:solidFill>
                  <a:schemeClr val="bg1"/>
                </a:solidFill>
              </a:rPr>
            </a:br>
            <a:r>
              <a:rPr lang="ca-ES" sz="1800" b="1" dirty="0" smtClean="0">
                <a:solidFill>
                  <a:schemeClr val="bg1"/>
                </a:solidFill>
              </a:rPr>
              <a:t>LA MILLORA  DELS SEUS ESTABLIMENTS </a:t>
            </a:r>
            <a:endParaRPr lang="ca-ES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548680"/>
            <a:ext cx="8712968" cy="532859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ca-ES" dirty="0" smtClean="0"/>
          </a:p>
          <a:p>
            <a:pPr>
              <a:buNone/>
            </a:pPr>
            <a:endParaRPr lang="ca-ES" dirty="0" smtClean="0"/>
          </a:p>
          <a:p>
            <a:pPr>
              <a:buNone/>
            </a:pPr>
            <a:endParaRPr lang="ca-ES" dirty="0"/>
          </a:p>
        </p:txBody>
      </p:sp>
      <p:sp>
        <p:nvSpPr>
          <p:cNvPr id="4" name="3 Rectángulo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5" name="Picture 2" descr="Y:\Varis\logo Ig Nova Empre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5955280"/>
            <a:ext cx="1043608" cy="902720"/>
          </a:xfrm>
          <a:prstGeom prst="rect">
            <a:avLst/>
          </a:prstGeom>
          <a:noFill/>
        </p:spPr>
      </p:pic>
      <p:pic>
        <p:nvPicPr>
          <p:cNvPr id="6" name="Picture 3" descr="escut_a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40450"/>
            <a:ext cx="2971800" cy="7175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611560" y="692696"/>
            <a:ext cx="806489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ca-ES" sz="2000" b="1" dirty="0" smtClean="0"/>
              <a:t>CRITERIS D’ATORGAMENT</a:t>
            </a:r>
          </a:p>
          <a:p>
            <a:endParaRPr lang="ca-ES" sz="1600" dirty="0" smtClean="0"/>
          </a:p>
          <a:p>
            <a:r>
              <a:rPr lang="ca-ES" sz="1600" b="1" u="sng" dirty="0" smtClean="0"/>
              <a:t>OE C.1</a:t>
            </a:r>
          </a:p>
          <a:p>
            <a:endParaRPr lang="ca-ES" sz="1600" dirty="0" smtClean="0"/>
          </a:p>
          <a:p>
            <a:r>
              <a:rPr lang="ca-ES" sz="1600" u="sng" dirty="0" smtClean="0"/>
              <a:t>FINS A 50 PUNTS</a:t>
            </a:r>
            <a:r>
              <a:rPr lang="ca-ES" sz="1600" dirty="0" smtClean="0"/>
              <a:t>: El projecte i/o memòria de renovació exterior, conforme al model C.1. Es valorarà el nivell de qualitat i el grau de detall i concreció dels diferents apartats en un conjunt, així com el nivell de coherència entre ells i amb la despesa efectuada. </a:t>
            </a:r>
          </a:p>
          <a:p>
            <a:r>
              <a:rPr lang="ca-ES" sz="1600" dirty="0" smtClean="0"/>
              <a:t>		</a:t>
            </a:r>
          </a:p>
          <a:p>
            <a:r>
              <a:rPr lang="ca-ES" sz="1600" u="sng" dirty="0" smtClean="0"/>
              <a:t>FINS A 30 PUNTS: </a:t>
            </a:r>
            <a:r>
              <a:rPr lang="ca-ES" sz="1600" dirty="0" smtClean="0"/>
              <a:t>Despesa facturada relacionada amb el concepte d’adquisició de materials relacionats amb l’eficiència energètica, en el marc dels ODS 	</a:t>
            </a:r>
          </a:p>
          <a:p>
            <a:r>
              <a:rPr lang="es-ES" sz="1600" dirty="0" smtClean="0"/>
              <a:t>Del 10 al 30 % del total de la </a:t>
            </a:r>
            <a:r>
              <a:rPr lang="es-ES" sz="1600" dirty="0" err="1" smtClean="0"/>
              <a:t>despesa</a:t>
            </a:r>
            <a:r>
              <a:rPr lang="es-ES" sz="1600" dirty="0" smtClean="0"/>
              <a:t>: 10 </a:t>
            </a:r>
            <a:r>
              <a:rPr lang="es-ES" sz="1600" dirty="0" err="1" smtClean="0"/>
              <a:t>punts</a:t>
            </a:r>
            <a:r>
              <a:rPr lang="es-ES" sz="1600" dirty="0" smtClean="0"/>
              <a:t> </a:t>
            </a:r>
          </a:p>
          <a:p>
            <a:r>
              <a:rPr lang="es-ES" sz="1600" dirty="0" smtClean="0"/>
              <a:t>Del 31 al 50% del total de la </a:t>
            </a:r>
            <a:r>
              <a:rPr lang="es-ES" sz="1600" dirty="0" err="1" smtClean="0"/>
              <a:t>despesa</a:t>
            </a:r>
            <a:r>
              <a:rPr lang="es-ES" sz="1600" dirty="0" smtClean="0"/>
              <a:t>: 20 </a:t>
            </a:r>
            <a:r>
              <a:rPr lang="es-ES" sz="1600" dirty="0" err="1" smtClean="0"/>
              <a:t>punts</a:t>
            </a:r>
            <a:r>
              <a:rPr lang="es-ES" sz="1600" dirty="0" smtClean="0"/>
              <a:t> </a:t>
            </a:r>
          </a:p>
          <a:p>
            <a:r>
              <a:rPr lang="es-ES" sz="1600" dirty="0" smtClean="0"/>
              <a:t>Del 51 al 100% del total de la </a:t>
            </a:r>
            <a:r>
              <a:rPr lang="es-ES" sz="1600" dirty="0" err="1" smtClean="0"/>
              <a:t>despesa</a:t>
            </a:r>
            <a:r>
              <a:rPr lang="es-ES" sz="1600" dirty="0" smtClean="0"/>
              <a:t>: 30 </a:t>
            </a:r>
            <a:r>
              <a:rPr lang="es-ES" sz="1600" dirty="0" err="1" smtClean="0"/>
              <a:t>punts</a:t>
            </a:r>
            <a:r>
              <a:rPr lang="es-ES" sz="1600" dirty="0" smtClean="0"/>
              <a:t> 	</a:t>
            </a:r>
          </a:p>
          <a:p>
            <a:endParaRPr lang="ca-ES" sz="1600" dirty="0" smtClean="0"/>
          </a:p>
          <a:p>
            <a:r>
              <a:rPr lang="ca-ES" sz="1600" u="sng" dirty="0" smtClean="0"/>
              <a:t>FINS A 20 PUNTS</a:t>
            </a:r>
            <a:r>
              <a:rPr lang="ca-ES" sz="1600" dirty="0" smtClean="0"/>
              <a:t>: La quantia de la despesa aprovada, conforme a les factures presentades. </a:t>
            </a:r>
          </a:p>
          <a:p>
            <a:r>
              <a:rPr lang="ca-ES" sz="1600" dirty="0" smtClean="0"/>
              <a:t>Despesa entre 400 i 1.000 euros: 10 punts </a:t>
            </a:r>
          </a:p>
          <a:p>
            <a:r>
              <a:rPr lang="ca-ES" sz="1600" dirty="0" smtClean="0"/>
              <a:t>Despesa entre 1.001 i 3.000 euros: 15 punts</a:t>
            </a:r>
          </a:p>
          <a:p>
            <a:r>
              <a:rPr lang="ca-ES" sz="1600" dirty="0" smtClean="0"/>
              <a:t>Despesa superior a 3.000 euros: 20 punts </a:t>
            </a:r>
            <a:r>
              <a:rPr lang="ca-ES" sz="3200" dirty="0" smtClean="0"/>
              <a:t>	</a:t>
            </a:r>
          </a:p>
          <a:p>
            <a:pPr algn="just">
              <a:buFontTx/>
              <a:buChar char="-"/>
            </a:pPr>
            <a:endParaRPr lang="ca-E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90066"/>
          </a:xfrm>
        </p:spPr>
        <p:txBody>
          <a:bodyPr>
            <a:noAutofit/>
          </a:bodyPr>
          <a:lstStyle/>
          <a:p>
            <a:r>
              <a:rPr lang="ca-ES" sz="1800" b="1" dirty="0" smtClean="0">
                <a:solidFill>
                  <a:schemeClr val="bg1"/>
                </a:solidFill>
              </a:rPr>
              <a:t>LÍNIA C – PER AJUDAR ALS ESTABLIMENTS COMERCIALS I DE SERVEIS A </a:t>
            </a:r>
            <a:br>
              <a:rPr lang="ca-ES" sz="1800" b="1" dirty="0" smtClean="0">
                <a:solidFill>
                  <a:schemeClr val="bg1"/>
                </a:solidFill>
              </a:rPr>
            </a:br>
            <a:r>
              <a:rPr lang="ca-ES" sz="1800" b="1" dirty="0" smtClean="0">
                <a:solidFill>
                  <a:schemeClr val="bg1"/>
                </a:solidFill>
              </a:rPr>
              <a:t>LA MILLORA  DELS SEUS ESTABLIMENTS </a:t>
            </a:r>
            <a:endParaRPr lang="ca-ES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548680"/>
            <a:ext cx="8712968" cy="532859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ca-ES" dirty="0" smtClean="0"/>
          </a:p>
          <a:p>
            <a:pPr>
              <a:buNone/>
            </a:pPr>
            <a:endParaRPr lang="ca-ES" dirty="0" smtClean="0"/>
          </a:p>
          <a:p>
            <a:pPr>
              <a:buNone/>
            </a:pPr>
            <a:endParaRPr lang="ca-ES" dirty="0"/>
          </a:p>
        </p:txBody>
      </p:sp>
      <p:sp>
        <p:nvSpPr>
          <p:cNvPr id="4" name="3 Rectángulo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5" name="Picture 2" descr="Y:\Varis\logo Ig Nova Empre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5955280"/>
            <a:ext cx="1043608" cy="902720"/>
          </a:xfrm>
          <a:prstGeom prst="rect">
            <a:avLst/>
          </a:prstGeom>
          <a:noFill/>
        </p:spPr>
      </p:pic>
      <p:pic>
        <p:nvPicPr>
          <p:cNvPr id="6" name="Picture 3" descr="escut_a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40450"/>
            <a:ext cx="2971800" cy="7175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611560" y="692696"/>
            <a:ext cx="806489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ca-ES" sz="2000" b="1" dirty="0" smtClean="0"/>
              <a:t>CRITERIS D’ATORGAMENT</a:t>
            </a:r>
          </a:p>
          <a:p>
            <a:endParaRPr lang="ca-ES" sz="1600" dirty="0" smtClean="0"/>
          </a:p>
          <a:p>
            <a:r>
              <a:rPr lang="ca-ES" sz="1600" b="1" u="sng" dirty="0" smtClean="0"/>
              <a:t>OE C.2</a:t>
            </a:r>
          </a:p>
          <a:p>
            <a:endParaRPr lang="ca-ES" sz="1600" dirty="0" smtClean="0"/>
          </a:p>
          <a:p>
            <a:r>
              <a:rPr lang="ca-ES" sz="1200" dirty="0" smtClean="0"/>
              <a:t>FINS A 40 PUNTS: El projecte i/o memòria de millora, conforme al model C.2. Es valorarà el nivell de qualitat i el grau de detall i concreció dels diferents apartats en un conjunt, així com el nivell de coherència entre ells i amb la despesa efectuada. </a:t>
            </a:r>
          </a:p>
          <a:p>
            <a:endParaRPr lang="ca-ES" sz="1200" dirty="0" smtClean="0"/>
          </a:p>
          <a:p>
            <a:r>
              <a:rPr lang="es-ES" sz="1200" dirty="0" smtClean="0"/>
              <a:t>FINS A 20 PUNTS: </a:t>
            </a:r>
            <a:r>
              <a:rPr lang="es-ES" sz="1200" dirty="0" err="1" smtClean="0"/>
              <a:t>Despesa</a:t>
            </a:r>
            <a:r>
              <a:rPr lang="es-ES" sz="1200" dirty="0" smtClean="0"/>
              <a:t> facturada relacionada </a:t>
            </a:r>
            <a:r>
              <a:rPr lang="es-ES" sz="1200" dirty="0" err="1" smtClean="0"/>
              <a:t>amb</a:t>
            </a:r>
            <a:r>
              <a:rPr lang="es-ES" sz="1200" dirty="0" smtClean="0"/>
              <a:t> el </a:t>
            </a:r>
            <a:r>
              <a:rPr lang="es-ES" sz="1200" dirty="0" err="1" smtClean="0"/>
              <a:t>concepte</a:t>
            </a:r>
            <a:r>
              <a:rPr lang="es-ES" sz="1200" dirty="0" smtClean="0"/>
              <a:t> </a:t>
            </a:r>
            <a:r>
              <a:rPr lang="es-ES" sz="1200" dirty="0" err="1" smtClean="0"/>
              <a:t>d’adquisició</a:t>
            </a:r>
            <a:r>
              <a:rPr lang="es-ES" sz="1200" dirty="0" smtClean="0"/>
              <a:t> de </a:t>
            </a:r>
            <a:r>
              <a:rPr lang="es-ES" sz="1200" dirty="0" err="1" smtClean="0"/>
              <a:t>materials</a:t>
            </a:r>
            <a:r>
              <a:rPr lang="es-ES" sz="1200" dirty="0" smtClean="0"/>
              <a:t> </a:t>
            </a:r>
            <a:r>
              <a:rPr lang="es-ES" sz="1200" dirty="0" err="1" smtClean="0"/>
              <a:t>relacionats</a:t>
            </a:r>
            <a:r>
              <a:rPr lang="es-ES" sz="1200" dirty="0" smtClean="0"/>
              <a:t> </a:t>
            </a:r>
            <a:r>
              <a:rPr lang="es-ES" sz="1200" dirty="0" err="1" smtClean="0"/>
              <a:t>amb</a:t>
            </a:r>
            <a:r>
              <a:rPr lang="es-ES" sz="1200" dirty="0" smtClean="0"/>
              <a:t> </a:t>
            </a:r>
            <a:r>
              <a:rPr lang="es-ES" sz="1200" dirty="0" err="1" smtClean="0"/>
              <a:t>l’eficiència</a:t>
            </a:r>
            <a:r>
              <a:rPr lang="es-ES" sz="1200" dirty="0" smtClean="0"/>
              <a:t> </a:t>
            </a:r>
            <a:r>
              <a:rPr lang="es-ES" sz="1200" dirty="0" err="1" smtClean="0"/>
              <a:t>energètica</a:t>
            </a:r>
            <a:r>
              <a:rPr lang="es-ES" sz="1200" dirty="0" smtClean="0"/>
              <a:t>, en el </a:t>
            </a:r>
            <a:r>
              <a:rPr lang="es-ES" sz="1200" dirty="0" err="1" smtClean="0"/>
              <a:t>marc</a:t>
            </a:r>
            <a:r>
              <a:rPr lang="es-ES" sz="1200" dirty="0" smtClean="0"/>
              <a:t> </a:t>
            </a:r>
            <a:r>
              <a:rPr lang="es-ES" sz="1200" dirty="0" err="1" smtClean="0"/>
              <a:t>dels</a:t>
            </a:r>
            <a:r>
              <a:rPr lang="es-ES" sz="1200" dirty="0" smtClean="0"/>
              <a:t> ODS </a:t>
            </a:r>
          </a:p>
          <a:p>
            <a:pPr lvl="1"/>
            <a:r>
              <a:rPr lang="es-ES" sz="1200" dirty="0" smtClean="0"/>
              <a:t>Del 10 al 30 % del total de la </a:t>
            </a:r>
            <a:r>
              <a:rPr lang="es-ES" sz="1200" dirty="0" err="1" smtClean="0"/>
              <a:t>despesa</a:t>
            </a:r>
            <a:r>
              <a:rPr lang="es-ES" sz="1200" dirty="0" smtClean="0"/>
              <a:t>: 10 </a:t>
            </a:r>
            <a:r>
              <a:rPr lang="es-ES" sz="1200" dirty="0" err="1" smtClean="0"/>
              <a:t>punts</a:t>
            </a:r>
            <a:r>
              <a:rPr lang="es-ES" sz="1200" dirty="0" smtClean="0"/>
              <a:t> </a:t>
            </a:r>
          </a:p>
          <a:p>
            <a:pPr lvl="1"/>
            <a:r>
              <a:rPr lang="es-ES" sz="1200" dirty="0" smtClean="0"/>
              <a:t>Del 31 al 50% del total de la </a:t>
            </a:r>
            <a:r>
              <a:rPr lang="es-ES" sz="1200" dirty="0" err="1" smtClean="0"/>
              <a:t>despesa</a:t>
            </a:r>
            <a:r>
              <a:rPr lang="es-ES" sz="1200" dirty="0" smtClean="0"/>
              <a:t>: 15 </a:t>
            </a:r>
            <a:r>
              <a:rPr lang="es-ES" sz="1200" dirty="0" err="1" smtClean="0"/>
              <a:t>punts</a:t>
            </a:r>
            <a:r>
              <a:rPr lang="es-ES" sz="1200" dirty="0" smtClean="0"/>
              <a:t> </a:t>
            </a:r>
          </a:p>
          <a:p>
            <a:pPr lvl="1"/>
            <a:r>
              <a:rPr lang="es-ES" sz="1200" dirty="0" smtClean="0"/>
              <a:t>Del 51 al 100% del total de la </a:t>
            </a:r>
            <a:r>
              <a:rPr lang="es-ES" sz="1200" dirty="0" err="1" smtClean="0"/>
              <a:t>despesa</a:t>
            </a:r>
            <a:r>
              <a:rPr lang="es-ES" sz="1200" dirty="0" smtClean="0"/>
              <a:t>: 20 </a:t>
            </a:r>
            <a:r>
              <a:rPr lang="es-ES" sz="1200" dirty="0" err="1" smtClean="0"/>
              <a:t>punts</a:t>
            </a:r>
            <a:r>
              <a:rPr lang="es-ES" sz="1200" dirty="0" smtClean="0"/>
              <a:t> 	</a:t>
            </a:r>
          </a:p>
          <a:p>
            <a:endParaRPr lang="es-ES" sz="1200" dirty="0" smtClean="0"/>
          </a:p>
          <a:p>
            <a:r>
              <a:rPr lang="es-ES" sz="1200" dirty="0" smtClean="0"/>
              <a:t>FINS A 40 PUNTS: </a:t>
            </a:r>
            <a:r>
              <a:rPr lang="es-ES" sz="1200" dirty="0" err="1" smtClean="0"/>
              <a:t>Dimensió</a:t>
            </a:r>
            <a:r>
              <a:rPr lang="es-ES" sz="1200" dirty="0" smtClean="0"/>
              <a:t> del Projecte:</a:t>
            </a:r>
          </a:p>
          <a:p>
            <a:pPr lvl="2"/>
            <a:r>
              <a:rPr lang="ca-ES" sz="1200" dirty="0" smtClean="0"/>
              <a:t>₋ Accessibilitat (rampes, lavabos adaptats, ...) </a:t>
            </a:r>
          </a:p>
          <a:p>
            <a:pPr lvl="2"/>
            <a:r>
              <a:rPr lang="ca-ES" sz="1200" dirty="0" smtClean="0"/>
              <a:t>₋ Renovació mobiliari </a:t>
            </a:r>
          </a:p>
          <a:p>
            <a:pPr lvl="2"/>
            <a:r>
              <a:rPr lang="ca-ES" sz="1200" dirty="0" smtClean="0"/>
              <a:t>₋ Aparador i retolació </a:t>
            </a:r>
          </a:p>
          <a:p>
            <a:pPr lvl="2"/>
            <a:r>
              <a:rPr lang="es-ES" sz="1200" dirty="0" smtClean="0"/>
              <a:t>₋ </a:t>
            </a:r>
            <a:r>
              <a:rPr lang="es-ES" sz="1200" dirty="0" err="1" smtClean="0"/>
              <a:t>Digitalització</a:t>
            </a:r>
            <a:r>
              <a:rPr lang="es-ES" sz="1200" dirty="0" smtClean="0"/>
              <a:t> que </a:t>
            </a:r>
            <a:r>
              <a:rPr lang="es-ES" sz="1200" dirty="0" err="1" smtClean="0"/>
              <a:t>aporti</a:t>
            </a:r>
            <a:r>
              <a:rPr lang="es-ES" sz="1200" dirty="0" smtClean="0"/>
              <a:t> </a:t>
            </a:r>
            <a:r>
              <a:rPr lang="es-ES" sz="1200" dirty="0" err="1" smtClean="0"/>
              <a:t>innovació</a:t>
            </a:r>
            <a:r>
              <a:rPr lang="es-ES" sz="1200" dirty="0" smtClean="0"/>
              <a:t> en la </a:t>
            </a:r>
            <a:r>
              <a:rPr lang="es-ES" sz="1200" dirty="0" err="1" smtClean="0"/>
              <a:t>millora</a:t>
            </a:r>
            <a:r>
              <a:rPr lang="es-ES" sz="1200" dirty="0" smtClean="0"/>
              <a:t> de </a:t>
            </a:r>
            <a:r>
              <a:rPr lang="es-ES" sz="1200" dirty="0" err="1" smtClean="0"/>
              <a:t>l’establiment</a:t>
            </a:r>
            <a:r>
              <a:rPr lang="es-ES" sz="1200" dirty="0" smtClean="0"/>
              <a:t> </a:t>
            </a:r>
          </a:p>
          <a:p>
            <a:pPr lvl="2"/>
            <a:r>
              <a:rPr lang="ca-ES" sz="1200" dirty="0" smtClean="0"/>
              <a:t>₋ Redistribució local </a:t>
            </a:r>
          </a:p>
          <a:p>
            <a:pPr lvl="2"/>
            <a:r>
              <a:rPr lang="ca-ES" sz="1200" dirty="0" smtClean="0"/>
              <a:t>₋ Climatització </a:t>
            </a:r>
          </a:p>
          <a:p>
            <a:pPr lvl="2"/>
            <a:r>
              <a:rPr lang="ca-ES" sz="1200" dirty="0" smtClean="0"/>
              <a:t>₋ Instal·lació elèctrica </a:t>
            </a:r>
          </a:p>
          <a:p>
            <a:pPr lvl="2"/>
            <a:r>
              <a:rPr lang="ca-ES" sz="1200" dirty="0" smtClean="0"/>
              <a:t>₋ Millores d’enllumenat </a:t>
            </a:r>
          </a:p>
          <a:p>
            <a:pPr lvl="2"/>
            <a:r>
              <a:rPr lang="ca-ES" sz="1200" dirty="0" smtClean="0"/>
              <a:t>₋ Paviments i revestiments </a:t>
            </a:r>
          </a:p>
          <a:p>
            <a:pPr lvl="1"/>
            <a:r>
              <a:rPr lang="ca-ES" sz="1200" dirty="0" smtClean="0"/>
              <a:t>Projecte que inclou entre 3 i 4 categories: 20 punts </a:t>
            </a:r>
          </a:p>
          <a:p>
            <a:pPr lvl="1"/>
            <a:r>
              <a:rPr lang="ca-ES" sz="1200" dirty="0" smtClean="0"/>
              <a:t>Projecte que inclou entre 5 i 6 categories: 30 punts </a:t>
            </a:r>
          </a:p>
          <a:p>
            <a:pPr lvl="1"/>
            <a:r>
              <a:rPr lang="pt-BR" sz="1200" dirty="0" smtClean="0"/>
              <a:t>Projecte que </a:t>
            </a:r>
            <a:r>
              <a:rPr lang="pt-BR" sz="1200" dirty="0" err="1" smtClean="0"/>
              <a:t>inclou</a:t>
            </a:r>
            <a:r>
              <a:rPr lang="pt-BR" sz="1200" dirty="0" smtClean="0"/>
              <a:t> 7 </a:t>
            </a:r>
            <a:r>
              <a:rPr lang="pt-BR" sz="1200" dirty="0" err="1" smtClean="0"/>
              <a:t>categories</a:t>
            </a:r>
            <a:r>
              <a:rPr lang="pt-BR" sz="1200" dirty="0" smtClean="0"/>
              <a:t> o </a:t>
            </a:r>
            <a:r>
              <a:rPr lang="pt-BR" sz="1200" dirty="0" err="1" smtClean="0"/>
              <a:t>més</a:t>
            </a:r>
            <a:r>
              <a:rPr lang="pt-BR" sz="1200" dirty="0" smtClean="0"/>
              <a:t>: 40 </a:t>
            </a:r>
            <a:r>
              <a:rPr lang="pt-BR" sz="1200" dirty="0" err="1" smtClean="0"/>
              <a:t>punts</a:t>
            </a:r>
            <a:r>
              <a:rPr lang="pt-BR" sz="1200" dirty="0" smtClean="0"/>
              <a:t> </a:t>
            </a:r>
            <a:r>
              <a:rPr lang="pt-BR" sz="1600" dirty="0" smtClean="0"/>
              <a:t>	</a:t>
            </a:r>
          </a:p>
          <a:p>
            <a:pPr algn="just"/>
            <a:endParaRPr lang="ca-E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90066"/>
          </a:xfrm>
        </p:spPr>
        <p:txBody>
          <a:bodyPr>
            <a:noAutofit/>
          </a:bodyPr>
          <a:lstStyle/>
          <a:p>
            <a:r>
              <a:rPr lang="ca-ES" sz="2400" b="1" dirty="0" smtClean="0"/>
              <a:t>SUBVENCIONS PER A EMPRESES - CONVOCATÒRIA  2023</a:t>
            </a:r>
            <a:endParaRPr lang="ca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a-ES" dirty="0" smtClean="0"/>
              <a:t>QÜESTIONS PRÈVIES: </a:t>
            </a:r>
          </a:p>
          <a:p>
            <a:pPr algn="just">
              <a:buFontTx/>
              <a:buChar char="-"/>
            </a:pPr>
            <a:r>
              <a:rPr lang="ca-ES" dirty="0" smtClean="0"/>
              <a:t>Ha finalitzat el termini d’exposició pública de les bases. </a:t>
            </a:r>
          </a:p>
          <a:p>
            <a:pPr algn="just">
              <a:buFontTx/>
              <a:buChar char="-"/>
            </a:pPr>
            <a:r>
              <a:rPr lang="ca-ES" dirty="0" smtClean="0"/>
              <a:t>Està en tràmit l’aprovació de la convocatòria. Es preveu el termini per a presentar les sol·licituds de subvenció entre el 3 de juliol i fins al 15 de setembre.  </a:t>
            </a:r>
          </a:p>
          <a:p>
            <a:pPr algn="just">
              <a:buFontTx/>
              <a:buChar char="-"/>
            </a:pPr>
            <a:r>
              <a:rPr lang="ca-ES" dirty="0" smtClean="0"/>
              <a:t>El pressupost previst per a les tres línies de subvencions és de 110.000 euros. </a:t>
            </a:r>
          </a:p>
          <a:p>
            <a:pPr>
              <a:buNone/>
            </a:pPr>
            <a:endParaRPr lang="ca-ES" dirty="0"/>
          </a:p>
        </p:txBody>
      </p:sp>
      <p:sp>
        <p:nvSpPr>
          <p:cNvPr id="4" name="3 Rectángulo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5" name="Picture 2" descr="Y:\Varis\logo Ig Nova Empre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5955280"/>
            <a:ext cx="1043608" cy="902720"/>
          </a:xfrm>
          <a:prstGeom prst="rect">
            <a:avLst/>
          </a:prstGeom>
          <a:noFill/>
        </p:spPr>
      </p:pic>
      <p:pic>
        <p:nvPicPr>
          <p:cNvPr id="6" name="Picture 3" descr="escut_a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40450"/>
            <a:ext cx="2971800" cy="7175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90066"/>
          </a:xfrm>
        </p:spPr>
        <p:txBody>
          <a:bodyPr>
            <a:noAutofit/>
          </a:bodyPr>
          <a:lstStyle/>
          <a:p>
            <a:r>
              <a:rPr lang="ca-ES" sz="2400" b="1" dirty="0" smtClean="0"/>
              <a:t>SUBVENCIONS PER A EMPRESES - CONVOCATÒRIA 2023 </a:t>
            </a:r>
            <a:endParaRPr lang="ca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04056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a-ES" sz="7200" b="1" dirty="0" smtClean="0"/>
              <a:t>PER A MÉS INFORMACIÓ </a:t>
            </a:r>
          </a:p>
          <a:p>
            <a:pPr>
              <a:buNone/>
            </a:pPr>
            <a:endParaRPr lang="ca-ES" sz="7200" dirty="0" smtClean="0"/>
          </a:p>
          <a:p>
            <a:pPr>
              <a:buNone/>
            </a:pPr>
            <a:r>
              <a:rPr lang="ca-ES" sz="7200" u="sng" dirty="0" smtClean="0"/>
              <a:t>Bases i Presentació: </a:t>
            </a:r>
          </a:p>
          <a:p>
            <a:pPr>
              <a:buNone/>
            </a:pPr>
            <a:r>
              <a:rPr lang="ca-ES" sz="7200" u="sng" dirty="0" smtClean="0">
                <a:hlinkClick r:id="rId2"/>
              </a:rPr>
              <a:t>https://www.ignovaigualada.com/ajuts</a:t>
            </a:r>
            <a:endParaRPr lang="ca-ES" sz="7200" dirty="0" smtClean="0"/>
          </a:p>
          <a:p>
            <a:pPr>
              <a:buNone/>
            </a:pPr>
            <a:endParaRPr lang="ca-ES" sz="7200" dirty="0" smtClean="0"/>
          </a:p>
          <a:p>
            <a:pPr>
              <a:buNone/>
            </a:pPr>
            <a:endParaRPr lang="ca-ES" sz="7200" dirty="0" smtClean="0"/>
          </a:p>
          <a:p>
            <a:pPr>
              <a:buNone/>
            </a:pPr>
            <a:r>
              <a:rPr lang="ca-ES" sz="7200" u="sng" dirty="0" smtClean="0"/>
              <a:t>Procediment de sol·licitud: </a:t>
            </a:r>
          </a:p>
          <a:p>
            <a:pPr>
              <a:buNone/>
            </a:pPr>
            <a:r>
              <a:rPr lang="ca-ES" sz="7200" dirty="0" err="1" smtClean="0">
                <a:hlinkClick r:id="rId3"/>
              </a:rPr>
              <a:t>e-Tràmits</a:t>
            </a:r>
            <a:r>
              <a:rPr lang="ca-ES" sz="7200" dirty="0" smtClean="0">
                <a:hlinkClick r:id="rId3"/>
              </a:rPr>
              <a:t> Igualada - Ajuntament d'Igualada</a:t>
            </a:r>
            <a:endParaRPr lang="ca-ES" sz="7200" u="sng" dirty="0" smtClean="0"/>
          </a:p>
          <a:p>
            <a:pPr>
              <a:buNone/>
            </a:pPr>
            <a:r>
              <a:rPr lang="ca-ES" sz="7200" dirty="0" smtClean="0"/>
              <a:t>Oficina del ciutadà - 938031950</a:t>
            </a:r>
          </a:p>
          <a:p>
            <a:pPr>
              <a:buNone/>
            </a:pPr>
            <a:r>
              <a:rPr lang="ca-ES" sz="7200" dirty="0" smtClean="0"/>
              <a:t>Damià Núñez – </a:t>
            </a:r>
            <a:r>
              <a:rPr lang="ca-ES" sz="7200" dirty="0" err="1" smtClean="0">
                <a:hlinkClick r:id="rId4"/>
              </a:rPr>
              <a:t>nunezd</a:t>
            </a:r>
            <a:r>
              <a:rPr lang="ca-ES" sz="7200" dirty="0" smtClean="0">
                <a:hlinkClick r:id="rId4"/>
              </a:rPr>
              <a:t>@</a:t>
            </a:r>
            <a:r>
              <a:rPr lang="ca-ES" sz="7200" dirty="0" err="1" smtClean="0">
                <a:hlinkClick r:id="rId4"/>
              </a:rPr>
              <a:t>aj-igualada.net</a:t>
            </a:r>
            <a:endParaRPr lang="ca-ES" sz="7200" dirty="0" smtClean="0"/>
          </a:p>
          <a:p>
            <a:pPr>
              <a:buNone/>
            </a:pPr>
            <a:r>
              <a:rPr lang="ca-ES" sz="7200" dirty="0" smtClean="0"/>
              <a:t>Marisol Vives – </a:t>
            </a:r>
            <a:r>
              <a:rPr lang="ca-ES" sz="7200" dirty="0" err="1" smtClean="0">
                <a:hlinkClick r:id="rId5"/>
              </a:rPr>
              <a:t>vivesm</a:t>
            </a:r>
            <a:r>
              <a:rPr lang="ca-ES" sz="7200" dirty="0" smtClean="0">
                <a:hlinkClick r:id="rId5"/>
              </a:rPr>
              <a:t>@</a:t>
            </a:r>
            <a:r>
              <a:rPr lang="ca-ES" sz="7200" dirty="0" err="1" smtClean="0">
                <a:hlinkClick r:id="rId5"/>
              </a:rPr>
              <a:t>aj-igualada.net</a:t>
            </a:r>
            <a:r>
              <a:rPr lang="ca-ES" sz="7200" dirty="0" smtClean="0"/>
              <a:t>	</a:t>
            </a:r>
          </a:p>
          <a:p>
            <a:pPr>
              <a:buNone/>
            </a:pPr>
            <a:endParaRPr lang="ca-ES" sz="7200" u="sng" dirty="0" smtClean="0"/>
          </a:p>
          <a:p>
            <a:pPr>
              <a:buNone/>
            </a:pPr>
            <a:r>
              <a:rPr lang="ca-ES" sz="7200" u="sng" dirty="0" smtClean="0"/>
              <a:t>Assessorament: </a:t>
            </a:r>
          </a:p>
          <a:p>
            <a:pPr>
              <a:buNone/>
            </a:pPr>
            <a:r>
              <a:rPr lang="ca-ES" sz="7200" dirty="0" smtClean="0"/>
              <a:t>Jordi Albareda (empresa) – </a:t>
            </a:r>
            <a:r>
              <a:rPr lang="ca-ES" sz="7200" dirty="0" err="1" smtClean="0">
                <a:hlinkClick r:id="rId6"/>
              </a:rPr>
              <a:t>albaredaj</a:t>
            </a:r>
            <a:r>
              <a:rPr lang="ca-ES" sz="7200" dirty="0" smtClean="0">
                <a:hlinkClick r:id="rId6"/>
              </a:rPr>
              <a:t>@</a:t>
            </a:r>
            <a:r>
              <a:rPr lang="ca-ES" sz="7200" dirty="0" err="1" smtClean="0">
                <a:hlinkClick r:id="rId6"/>
              </a:rPr>
              <a:t>aj-igualada.net</a:t>
            </a:r>
            <a:r>
              <a:rPr lang="ca-ES" sz="7200" dirty="0" smtClean="0"/>
              <a:t>	</a:t>
            </a:r>
          </a:p>
          <a:p>
            <a:pPr>
              <a:buNone/>
            </a:pPr>
            <a:r>
              <a:rPr lang="ca-ES" sz="7200" dirty="0" smtClean="0"/>
              <a:t>Anna Ribera (empresa) – </a:t>
            </a:r>
            <a:r>
              <a:rPr lang="ca-ES" sz="7200" dirty="0" err="1" smtClean="0">
                <a:hlinkClick r:id="rId7"/>
              </a:rPr>
              <a:t>riberaa</a:t>
            </a:r>
            <a:r>
              <a:rPr lang="ca-ES" sz="7200" dirty="0" smtClean="0">
                <a:hlinkClick r:id="rId7"/>
              </a:rPr>
              <a:t>@</a:t>
            </a:r>
            <a:r>
              <a:rPr lang="ca-ES" sz="7200" dirty="0" err="1" smtClean="0">
                <a:hlinkClick r:id="rId7"/>
              </a:rPr>
              <a:t>aj-igualada.net</a:t>
            </a:r>
            <a:r>
              <a:rPr lang="ca-ES" sz="7200" dirty="0" smtClean="0"/>
              <a:t>	</a:t>
            </a:r>
          </a:p>
          <a:p>
            <a:pPr>
              <a:buNone/>
            </a:pPr>
            <a:r>
              <a:rPr lang="ca-ES" sz="7200" dirty="0" smtClean="0"/>
              <a:t>Josep Ustrell (comerç) – </a:t>
            </a:r>
            <a:r>
              <a:rPr lang="ca-ES" sz="7200" dirty="0" err="1" smtClean="0">
                <a:hlinkClick r:id="rId8"/>
              </a:rPr>
              <a:t>ustrellj</a:t>
            </a:r>
            <a:r>
              <a:rPr lang="ca-ES" sz="7200" dirty="0" smtClean="0">
                <a:hlinkClick r:id="rId8"/>
              </a:rPr>
              <a:t>@</a:t>
            </a:r>
            <a:r>
              <a:rPr lang="ca-ES" sz="7200" dirty="0" err="1" smtClean="0">
                <a:hlinkClick r:id="rId8"/>
              </a:rPr>
              <a:t>aj-igualada.net</a:t>
            </a:r>
            <a:r>
              <a:rPr lang="ca-ES" sz="7200" dirty="0" smtClean="0"/>
              <a:t>	</a:t>
            </a:r>
          </a:p>
          <a:p>
            <a:pPr>
              <a:buNone/>
            </a:pPr>
            <a:r>
              <a:rPr lang="ca-ES" sz="7200" dirty="0" smtClean="0"/>
              <a:t>Elisa Carbonell (general) - </a:t>
            </a:r>
            <a:r>
              <a:rPr lang="ca-ES" sz="7200" dirty="0" smtClean="0">
                <a:hlinkClick r:id="rId9"/>
              </a:rPr>
              <a:t>carbonelle@</a:t>
            </a:r>
            <a:r>
              <a:rPr lang="ca-ES" sz="7200" dirty="0" err="1" smtClean="0">
                <a:hlinkClick r:id="rId9"/>
              </a:rPr>
              <a:t>aj-igualada.net</a:t>
            </a:r>
            <a:r>
              <a:rPr lang="ca-ES" sz="7200" dirty="0" smtClean="0"/>
              <a:t>	</a:t>
            </a:r>
            <a:endParaRPr lang="ca-ES" sz="7200" dirty="0"/>
          </a:p>
          <a:p>
            <a:endParaRPr lang="ca-ES" dirty="0"/>
          </a:p>
        </p:txBody>
      </p:sp>
      <p:sp>
        <p:nvSpPr>
          <p:cNvPr id="4" name="3 Rectángulo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5" name="Picture 2" descr="Y:\Varis\logo Ig Nova Empresa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100392" y="5955280"/>
            <a:ext cx="1043608" cy="902720"/>
          </a:xfrm>
          <a:prstGeom prst="rect">
            <a:avLst/>
          </a:prstGeom>
          <a:noFill/>
        </p:spPr>
      </p:pic>
      <p:pic>
        <p:nvPicPr>
          <p:cNvPr id="6" name="Picture 3" descr="escut_aj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6140450"/>
            <a:ext cx="2971800" cy="7175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a-ES" sz="5400" b="1" dirty="0" smtClean="0"/>
              <a:t>Moltes gràcies</a:t>
            </a:r>
            <a:endParaRPr lang="ca-ES" sz="54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 dirty="0"/>
          </a:p>
        </p:txBody>
      </p:sp>
      <p:pic>
        <p:nvPicPr>
          <p:cNvPr id="1026" name="Picture 2" descr="Y:\Varis\logo Ig Nova Empre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5955280"/>
            <a:ext cx="1043608" cy="902720"/>
          </a:xfrm>
          <a:prstGeom prst="rect">
            <a:avLst/>
          </a:prstGeom>
          <a:noFill/>
        </p:spPr>
      </p:pic>
      <p:pic>
        <p:nvPicPr>
          <p:cNvPr id="1027" name="Picture 3" descr="escut_a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40450"/>
            <a:ext cx="2971800" cy="7175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90066"/>
          </a:xfrm>
        </p:spPr>
        <p:txBody>
          <a:bodyPr>
            <a:noAutofit/>
          </a:bodyPr>
          <a:lstStyle/>
          <a:p>
            <a:r>
              <a:rPr lang="ca-ES" sz="2400" b="1" dirty="0" smtClean="0"/>
              <a:t>SUBVENCIONS PER A EMPRESES - CONVOCATÒRIA  2023</a:t>
            </a:r>
            <a:endParaRPr lang="ca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ca-ES" dirty="0" smtClean="0"/>
              <a:t>BASES GENERALS: </a:t>
            </a:r>
          </a:p>
          <a:p>
            <a:pPr algn="just">
              <a:buFontTx/>
              <a:buChar char="-"/>
            </a:pPr>
            <a:r>
              <a:rPr lang="ca-ES" u="sng" dirty="0" smtClean="0"/>
              <a:t>Beneficiaris: </a:t>
            </a:r>
            <a:r>
              <a:rPr lang="ca-ES" dirty="0" smtClean="0"/>
              <a:t>Totes les empreses amb títol habilitant, que generin activitat econòmica al municipi d’Igualada, tant si són persones físiques com jurídiques. </a:t>
            </a:r>
          </a:p>
          <a:p>
            <a:pPr algn="just">
              <a:buFontTx/>
              <a:buChar char="-"/>
            </a:pPr>
            <a:r>
              <a:rPr lang="ca-ES" u="sng" dirty="0" smtClean="0"/>
              <a:t>Les sol·licituds: </a:t>
            </a:r>
            <a:r>
              <a:rPr lang="ca-ES" dirty="0" smtClean="0"/>
              <a:t>Es presentaran de forma electrònica al Registre Electrònic de l’Ajuntament d’Igualada. Estarà disponible l’enllaç durant el període de convocatòria. </a:t>
            </a:r>
          </a:p>
          <a:p>
            <a:pPr>
              <a:buNone/>
            </a:pPr>
            <a:endParaRPr lang="ca-ES" dirty="0"/>
          </a:p>
        </p:txBody>
      </p:sp>
      <p:sp>
        <p:nvSpPr>
          <p:cNvPr id="4" name="3 Rectángulo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5" name="Picture 2" descr="Y:\Varis\logo Ig Nova Empre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5955280"/>
            <a:ext cx="1043608" cy="902720"/>
          </a:xfrm>
          <a:prstGeom prst="rect">
            <a:avLst/>
          </a:prstGeom>
          <a:noFill/>
        </p:spPr>
      </p:pic>
      <p:pic>
        <p:nvPicPr>
          <p:cNvPr id="6" name="Picture 3" descr="escut_a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40450"/>
            <a:ext cx="2971800" cy="7175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90066"/>
          </a:xfrm>
        </p:spPr>
        <p:txBody>
          <a:bodyPr>
            <a:noAutofit/>
          </a:bodyPr>
          <a:lstStyle/>
          <a:p>
            <a:r>
              <a:rPr lang="ca-ES" sz="2400" b="1" dirty="0" smtClean="0"/>
              <a:t>SUBVENCIONS PER A EMPRESES - CONVOCATÒRIA  2023</a:t>
            </a:r>
            <a:endParaRPr lang="ca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ca-ES" dirty="0" smtClean="0"/>
              <a:t>BASES GENERALS: </a:t>
            </a:r>
          </a:p>
          <a:p>
            <a:pPr algn="just">
              <a:buFontTx/>
              <a:buChar char="-"/>
            </a:pPr>
            <a:r>
              <a:rPr lang="ca-ES" u="sng" dirty="0" smtClean="0"/>
              <a:t>La documentació: </a:t>
            </a:r>
          </a:p>
          <a:p>
            <a:pPr lvl="1" algn="just">
              <a:buFontTx/>
              <a:buChar char="-"/>
            </a:pPr>
            <a:r>
              <a:rPr lang="ca-ES" dirty="0" smtClean="0"/>
              <a:t>Si no és electrònica, fotocòpia del DNI</a:t>
            </a:r>
          </a:p>
          <a:p>
            <a:pPr lvl="1" algn="just">
              <a:buFontTx/>
              <a:buChar char="-"/>
            </a:pPr>
            <a:r>
              <a:rPr lang="ca-ES" dirty="0" smtClean="0"/>
              <a:t>Si no és en representació pròpia, cal presentar la documentació que acrediti la representativitat i identificació de l’empresa (escriptura i poders). </a:t>
            </a:r>
          </a:p>
          <a:p>
            <a:pPr algn="just">
              <a:buFontTx/>
              <a:buChar char="-"/>
            </a:pPr>
            <a:r>
              <a:rPr lang="ca-ES" u="sng" dirty="0" smtClean="0"/>
              <a:t>Forma de concessió:</a:t>
            </a:r>
          </a:p>
          <a:p>
            <a:pPr lvl="1" algn="just">
              <a:buFontTx/>
              <a:buChar char="-"/>
            </a:pPr>
            <a:r>
              <a:rPr lang="ca-ES" dirty="0" smtClean="0"/>
              <a:t>En tots els casos, serà per concurrència competitiva.  De manera que s’atendran en primer lloc els que obtinguin una puntuació més alta, fins a esgotar la disponibilitat pressupostària. </a:t>
            </a:r>
          </a:p>
          <a:p>
            <a:pPr lvl="1" algn="just">
              <a:buFontTx/>
              <a:buChar char="-"/>
            </a:pPr>
            <a:r>
              <a:rPr lang="ca-ES" dirty="0" smtClean="0"/>
              <a:t>L’òrgan col·legiat compost per tres tècnics del departament de Dinamització Econòmica i una persona lletrada assessora farà la proposta d’atorgament de les subvencions. Les resoldrà l’alcalde o el/la regidor/a delegat/da. </a:t>
            </a:r>
          </a:p>
          <a:p>
            <a:pPr>
              <a:buNone/>
            </a:pPr>
            <a:endParaRPr lang="ca-ES" dirty="0"/>
          </a:p>
        </p:txBody>
      </p:sp>
      <p:sp>
        <p:nvSpPr>
          <p:cNvPr id="4" name="3 Rectángulo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5" name="Picture 2" descr="Y:\Varis\logo Ig Nova Empres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392" y="5955280"/>
            <a:ext cx="1043608" cy="902720"/>
          </a:xfrm>
          <a:prstGeom prst="rect">
            <a:avLst/>
          </a:prstGeom>
          <a:noFill/>
        </p:spPr>
      </p:pic>
      <p:pic>
        <p:nvPicPr>
          <p:cNvPr id="6" name="Picture 3" descr="escut_aj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140450"/>
            <a:ext cx="2971800" cy="7175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90066"/>
          </a:xfrm>
        </p:spPr>
        <p:txBody>
          <a:bodyPr>
            <a:noAutofit/>
          </a:bodyPr>
          <a:lstStyle/>
          <a:p>
            <a:r>
              <a:rPr lang="ca-ES" sz="2400" b="1" dirty="0" smtClean="0"/>
              <a:t>SUBVENCIONS PER A EMPRESES - CONVOCATÒRIA  2023</a:t>
            </a:r>
            <a:endParaRPr lang="ca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ca-ES" dirty="0" smtClean="0"/>
              <a:t>BASES GENERALS: </a:t>
            </a:r>
          </a:p>
          <a:p>
            <a:pPr algn="just">
              <a:buFontTx/>
              <a:buChar char="-"/>
            </a:pPr>
            <a:r>
              <a:rPr lang="ca-ES" u="sng" dirty="0" smtClean="0"/>
              <a:t>Resolució de les sol·licituds</a:t>
            </a:r>
            <a:r>
              <a:rPr lang="ca-ES" dirty="0" smtClean="0"/>
              <a:t>: El termini màxim es preveu a 15 de desembre. </a:t>
            </a:r>
          </a:p>
          <a:p>
            <a:pPr algn="just">
              <a:buFontTx/>
              <a:buChar char="-"/>
            </a:pPr>
            <a:r>
              <a:rPr lang="ca-ES" u="sng" dirty="0" smtClean="0"/>
              <a:t>Pagament de les subvencions</a:t>
            </a:r>
            <a:r>
              <a:rPr lang="ca-ES" dirty="0" smtClean="0"/>
              <a:t>: El pagament es farà efectiu una vegada l’empresa hagi justificat la despesa, conforme a cada annex. </a:t>
            </a:r>
          </a:p>
          <a:p>
            <a:pPr algn="just">
              <a:buNone/>
            </a:pPr>
            <a:r>
              <a:rPr lang="ca-ES" dirty="0" smtClean="0"/>
              <a:t>	</a:t>
            </a:r>
            <a:r>
              <a:rPr lang="ca-ES" sz="2800" dirty="0" smtClean="0"/>
              <a:t>No obstant això, amb caràcter general, els </a:t>
            </a:r>
            <a:r>
              <a:rPr lang="ca-ES" sz="2800" dirty="0"/>
              <a:t>beneficiaris hauran de presentar, si no ho han fet en el moment de presentar la sol·licitud de subvenció, els justificants de pagament de la inversió </a:t>
            </a:r>
            <a:r>
              <a:rPr lang="ca-ES" sz="2800" dirty="0" smtClean="0"/>
              <a:t>efectuada (excepte la Línia A). La justificació es presentarà preferentment juntament amb la sol·licitud de subvenció. </a:t>
            </a:r>
            <a:endParaRPr lang="ca-ES" dirty="0" smtClean="0"/>
          </a:p>
          <a:p>
            <a:pPr>
              <a:buNone/>
            </a:pPr>
            <a:endParaRPr lang="ca-ES" dirty="0"/>
          </a:p>
        </p:txBody>
      </p:sp>
      <p:sp>
        <p:nvSpPr>
          <p:cNvPr id="4" name="3 Rectángulo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5" name="Picture 2" descr="Y:\Varis\logo Ig Nova Empre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5955280"/>
            <a:ext cx="1043608" cy="902720"/>
          </a:xfrm>
          <a:prstGeom prst="rect">
            <a:avLst/>
          </a:prstGeom>
          <a:noFill/>
        </p:spPr>
      </p:pic>
      <p:pic>
        <p:nvPicPr>
          <p:cNvPr id="6" name="Picture 3" descr="escut_a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40450"/>
            <a:ext cx="2971800" cy="7175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90066"/>
          </a:xfrm>
        </p:spPr>
        <p:txBody>
          <a:bodyPr>
            <a:noAutofit/>
          </a:bodyPr>
          <a:lstStyle/>
          <a:p>
            <a:r>
              <a:rPr lang="ca-ES" sz="2400" b="1" dirty="0" smtClean="0"/>
              <a:t>LÍNIA A – EMPRESES DE CREACIÓ RECENT</a:t>
            </a:r>
            <a:endParaRPr lang="ca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ca-ES" dirty="0" smtClean="0"/>
              <a:t>OBJECTE I BENEFICIARIS: </a:t>
            </a:r>
          </a:p>
          <a:p>
            <a:pPr algn="just">
              <a:buFontTx/>
              <a:buChar char="-"/>
            </a:pPr>
            <a:r>
              <a:rPr lang="ca-ES" dirty="0" smtClean="0"/>
              <a:t>L’objectiu principal és promoure la </a:t>
            </a:r>
            <a:r>
              <a:rPr lang="ca-ES" u="sng" dirty="0" smtClean="0"/>
              <a:t>creació de noves empreses </a:t>
            </a:r>
            <a:r>
              <a:rPr lang="ca-ES" dirty="0" smtClean="0"/>
              <a:t>i fomentar la inversió en immobilitzat material, la forma de societat cooperativa, la contractació laboral, la responsabilitat social corporativa i els plans d’igualtat de les empreses. </a:t>
            </a:r>
          </a:p>
          <a:p>
            <a:pPr algn="just">
              <a:buFontTx/>
              <a:buChar char="-"/>
            </a:pPr>
            <a:r>
              <a:rPr lang="ca-ES" u="sng" dirty="0" smtClean="0"/>
              <a:t>Els beneficiaris</a:t>
            </a:r>
            <a:r>
              <a:rPr lang="ca-ES" dirty="0" smtClean="0"/>
              <a:t> són les empreses que hagin estat creades l’any 2022. </a:t>
            </a:r>
            <a:endParaRPr lang="ca-ES" u="sng" dirty="0" smtClean="0"/>
          </a:p>
          <a:p>
            <a:pPr>
              <a:buNone/>
            </a:pPr>
            <a:endParaRPr lang="ca-ES" dirty="0"/>
          </a:p>
        </p:txBody>
      </p:sp>
      <p:sp>
        <p:nvSpPr>
          <p:cNvPr id="4" name="3 Rectángulo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5" name="Picture 2" descr="Y:\Varis\logo Ig Nova Empre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5955280"/>
            <a:ext cx="1043608" cy="902720"/>
          </a:xfrm>
          <a:prstGeom prst="rect">
            <a:avLst/>
          </a:prstGeom>
          <a:noFill/>
        </p:spPr>
      </p:pic>
      <p:pic>
        <p:nvPicPr>
          <p:cNvPr id="6" name="Picture 3" descr="escut_a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40450"/>
            <a:ext cx="2971800" cy="7175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90066"/>
          </a:xfrm>
        </p:spPr>
        <p:txBody>
          <a:bodyPr>
            <a:noAutofit/>
          </a:bodyPr>
          <a:lstStyle/>
          <a:p>
            <a:r>
              <a:rPr lang="ca-ES" sz="2400" b="1" dirty="0" smtClean="0"/>
              <a:t>LÍNIA A – EMPRESES DE CREACIÓ RECENT</a:t>
            </a:r>
            <a:endParaRPr lang="ca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36503"/>
          </a:xfrm>
        </p:spPr>
        <p:txBody>
          <a:bodyPr>
            <a:normAutofit fontScale="40000" lnSpcReduction="20000"/>
          </a:bodyPr>
          <a:lstStyle/>
          <a:p>
            <a:pPr algn="just">
              <a:buNone/>
            </a:pPr>
            <a:r>
              <a:rPr lang="ca-ES" sz="5100" dirty="0" smtClean="0"/>
              <a:t>DESPESA SUBVENCIONABLE: </a:t>
            </a:r>
          </a:p>
          <a:p>
            <a:pPr algn="just">
              <a:buFontTx/>
              <a:buChar char="-"/>
            </a:pPr>
            <a:r>
              <a:rPr lang="ca-ES" sz="5100" dirty="0" smtClean="0"/>
              <a:t>Despesa de la seguretat social per un període mínim de 6 mesos, consecutius a la data d’alta. </a:t>
            </a:r>
          </a:p>
          <a:p>
            <a:pPr algn="just">
              <a:buFontTx/>
              <a:buChar char="-"/>
            </a:pPr>
            <a:r>
              <a:rPr lang="ca-ES" sz="5100" dirty="0" smtClean="0"/>
              <a:t>Despesa en immobilitzat material. </a:t>
            </a:r>
          </a:p>
          <a:p>
            <a:pPr algn="just">
              <a:buFontTx/>
              <a:buChar char="-"/>
            </a:pPr>
            <a:endParaRPr lang="ca-ES" sz="5100" dirty="0" smtClean="0"/>
          </a:p>
          <a:p>
            <a:pPr algn="just">
              <a:buFontTx/>
              <a:buChar char="-"/>
            </a:pPr>
            <a:endParaRPr lang="ca-ES" sz="5100" dirty="0" smtClean="0"/>
          </a:p>
          <a:p>
            <a:pPr algn="just">
              <a:buNone/>
            </a:pPr>
            <a:r>
              <a:rPr lang="ca-ES" sz="5100" dirty="0" smtClean="0"/>
              <a:t>IMPORT DE LA SUBVENCIÓ: </a:t>
            </a:r>
          </a:p>
          <a:p>
            <a:pPr algn="just">
              <a:buFontTx/>
              <a:buChar char="-"/>
            </a:pPr>
            <a:r>
              <a:rPr lang="ca-ES" sz="5100" dirty="0" smtClean="0"/>
              <a:t>Per cada empresa creada, amb cotització mínima de sis mesos a la seguretat social, es subvencionarà un import mínim de 500 euros. </a:t>
            </a:r>
          </a:p>
          <a:p>
            <a:pPr algn="just">
              <a:buFontTx/>
              <a:buChar char="-"/>
            </a:pPr>
            <a:r>
              <a:rPr lang="ca-ES" sz="5100" dirty="0" smtClean="0"/>
              <a:t>Si, a més, s’ha invertit en immobilitzat material, s’han fet contractacions laborals, la forma jurídica és la de societat cooperativa, etc. la subvenció pot augmentar fins al màxim de 3.500 euros més, com a màxim, conforme a la puntuació obtinguda. En cap cas la subvenció superarà el 50% de la despesa subvencionable aprovada.  </a:t>
            </a:r>
          </a:p>
          <a:p>
            <a:pPr algn="just">
              <a:buNone/>
            </a:pPr>
            <a:endParaRPr lang="ca-ES" dirty="0" smtClean="0"/>
          </a:p>
          <a:p>
            <a:pPr>
              <a:buNone/>
            </a:pPr>
            <a:endParaRPr lang="ca-ES" dirty="0"/>
          </a:p>
        </p:txBody>
      </p:sp>
      <p:sp>
        <p:nvSpPr>
          <p:cNvPr id="4" name="3 Rectángulo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5" name="Picture 2" descr="Y:\Varis\logo Ig Nova Empre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5955280"/>
            <a:ext cx="1043608" cy="902720"/>
          </a:xfrm>
          <a:prstGeom prst="rect">
            <a:avLst/>
          </a:prstGeom>
          <a:noFill/>
        </p:spPr>
      </p:pic>
      <p:pic>
        <p:nvPicPr>
          <p:cNvPr id="6" name="Picture 3" descr="escut_a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40450"/>
            <a:ext cx="2971800" cy="7175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90066"/>
          </a:xfrm>
        </p:spPr>
        <p:txBody>
          <a:bodyPr>
            <a:noAutofit/>
          </a:bodyPr>
          <a:lstStyle/>
          <a:p>
            <a:r>
              <a:rPr lang="ca-ES" sz="2400" b="1" dirty="0" smtClean="0"/>
              <a:t>LÍNIA A – EMPRESES DE CREACIÓ RECENT</a:t>
            </a:r>
            <a:endParaRPr lang="ca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ca-ES" dirty="0" smtClean="0"/>
              <a:t>REQUISITS:</a:t>
            </a:r>
          </a:p>
          <a:p>
            <a:pPr algn="just">
              <a:buNone/>
            </a:pPr>
            <a:r>
              <a:rPr lang="ca-ES" dirty="0" smtClean="0"/>
              <a:t>Per als que opten només al 1r tram: </a:t>
            </a:r>
          </a:p>
          <a:p>
            <a:pPr algn="just">
              <a:buFontTx/>
              <a:buChar char="-"/>
            </a:pPr>
            <a:r>
              <a:rPr lang="ca-ES" sz="2800" dirty="0" smtClean="0"/>
              <a:t>Alta d’empresa durant el 2022 (model 036 o 037 de l’agència tributària) i sis mesos de cotització a la Seguretat Social, consecutius a la data d’alta. </a:t>
            </a:r>
          </a:p>
          <a:p>
            <a:pPr algn="just">
              <a:buNone/>
            </a:pPr>
            <a:r>
              <a:rPr lang="ca-ES" dirty="0" smtClean="0"/>
              <a:t>Per als que opten, a més a més, al 2n tram: </a:t>
            </a:r>
          </a:p>
          <a:p>
            <a:pPr algn="just">
              <a:buFontTx/>
              <a:buChar char="-"/>
            </a:pPr>
            <a:r>
              <a:rPr lang="ca-ES" sz="2800" dirty="0" smtClean="0"/>
              <a:t>Haver efectuat una inversió mínima de 2.000 € en immobilitzat material. </a:t>
            </a:r>
          </a:p>
          <a:p>
            <a:pPr algn="just">
              <a:buFontTx/>
              <a:buChar char="-"/>
            </a:pPr>
            <a:r>
              <a:rPr lang="ca-ES" sz="2800" dirty="0" smtClean="0"/>
              <a:t>Acreditar la viabilitat tècnica, econòmica i financera de l’empresa (pla d’empresa).  </a:t>
            </a:r>
          </a:p>
          <a:p>
            <a:pPr algn="just">
              <a:buNone/>
            </a:pPr>
            <a:endParaRPr lang="ca-ES" dirty="0" smtClean="0"/>
          </a:p>
          <a:p>
            <a:pPr>
              <a:buNone/>
            </a:pPr>
            <a:endParaRPr lang="ca-ES" dirty="0"/>
          </a:p>
        </p:txBody>
      </p:sp>
      <p:sp>
        <p:nvSpPr>
          <p:cNvPr id="4" name="3 Rectángulo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5" name="Picture 2" descr="Y:\Varis\logo Ig Nova Empre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5955280"/>
            <a:ext cx="1043608" cy="902720"/>
          </a:xfrm>
          <a:prstGeom prst="rect">
            <a:avLst/>
          </a:prstGeom>
          <a:noFill/>
        </p:spPr>
      </p:pic>
      <p:pic>
        <p:nvPicPr>
          <p:cNvPr id="6" name="Picture 3" descr="escut_a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40450"/>
            <a:ext cx="2971800" cy="7175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2398</TotalTime>
  <Words>2381</Words>
  <Application>Microsoft Office PowerPoint</Application>
  <PresentationFormat>Presentación en pantalla (4:3)</PresentationFormat>
  <Paragraphs>279</Paragraphs>
  <Slides>31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2" baseType="lpstr">
      <vt:lpstr>Tema de Office</vt:lpstr>
      <vt:lpstr>SUBVENCIONS PER A EMPRESES  CONVOCATÒRIA 2023 </vt:lpstr>
      <vt:lpstr>SUBVENCIONS PER A EMPRESES - CONVOCATÒRIA  2023</vt:lpstr>
      <vt:lpstr>SUBVENCIONS PER A EMPRESES - CONVOCATÒRIA  2023</vt:lpstr>
      <vt:lpstr>SUBVENCIONS PER A EMPRESES - CONVOCATÒRIA  2023</vt:lpstr>
      <vt:lpstr>SUBVENCIONS PER A EMPRESES - CONVOCATÒRIA  2023</vt:lpstr>
      <vt:lpstr>SUBVENCIONS PER A EMPRESES - CONVOCATÒRIA  2023</vt:lpstr>
      <vt:lpstr>LÍNIA A – EMPRESES DE CREACIÓ RECENT</vt:lpstr>
      <vt:lpstr>LÍNIA A – EMPRESES DE CREACIÓ RECENT</vt:lpstr>
      <vt:lpstr>LÍNIA A – EMPRESES DE CREACIÓ RECENT</vt:lpstr>
      <vt:lpstr>LÍNIA A – EMPRESES DE CREACIÓ RECENT</vt:lpstr>
      <vt:lpstr>LÍNIA A – EMPRESES DE CREACIÓ RECENT</vt:lpstr>
      <vt:lpstr>LÍNIA B – Per a les empreses que realitzin plans estratègics </vt:lpstr>
      <vt:lpstr>LÍNIA B – Per a les empreses que realitzin plans estratègics </vt:lpstr>
      <vt:lpstr>LÍNIA B – Per a les empreses que realitzin plans estratègics </vt:lpstr>
      <vt:lpstr>LÍNIA B – Per a les empreses que realitzin plans estratègics </vt:lpstr>
      <vt:lpstr>LÍNIA B – Per a les empreses que realitzin plans estratègics </vt:lpstr>
      <vt:lpstr>LÍNIA B – Per a les empreses que realitzin plans estratègics </vt:lpstr>
      <vt:lpstr>LÍNIA B – Per a les empreses que realitzin plans estratègics </vt:lpstr>
      <vt:lpstr>LÍNIA B – Per a les empreses que realitzin plans estratègics </vt:lpstr>
      <vt:lpstr>LÍNIA B – Per a les empreses que realitzin plans estratègics </vt:lpstr>
      <vt:lpstr>LÍNIA C – PER AJUDAR ALS ESTABLIMENTS COMERCIALS I DE SERVEIS A  LA MILLORA  DELS SEUS ESTABLIMENTS  </vt:lpstr>
      <vt:lpstr>LÍNIA C – PER AJUDAR ALS ESTABLIMENTS COMERCIALS I DE SERVEIS A  LA MILLORA  DELS SEUS ESTABLIMENTS </vt:lpstr>
      <vt:lpstr>LÍNIA C – PER AJUDAR ALS ESTABLIMENTS COMERCIALS I DE SERVEIS A  LA MILLORA  DELS SEUS ESTABLIMENTS </vt:lpstr>
      <vt:lpstr>LÍNIA C – PER AJUDAR ALS ESTABLIMENTS COMERCIALS I DE SERVEIS A  LA MILLORA  DELS SEUS ESTABLIMENTS </vt:lpstr>
      <vt:lpstr>LÍNIA C – PER AJUDAR ALS ESTABLIMENTS COMERCIALS I DE SERVEIS A  LA MILLORA  DELS SEUS ESTABLIMENTS . </vt:lpstr>
      <vt:lpstr>LÍNIA C – PER AJUDAR ALS ESTABLIMENTS COMERCIALS I DE SERVEIS A  LA MILLORA  DELS SEUS ESTABLIMENTS  </vt:lpstr>
      <vt:lpstr>LÍNIA C – PER AJUDAR ALS ESTABLIMENTS COMERCIALS I DE SERVEIS A  LA MILLORA  DELS SEUS ESTABLIMENTS </vt:lpstr>
      <vt:lpstr>LÍNIA C – PER AJUDAR ALS ESTABLIMENTS COMERCIALS I DE SERVEIS A  LA MILLORA  DELS SEUS ESTABLIMENTS </vt:lpstr>
      <vt:lpstr>LÍNIA C – PER AJUDAR ALS ESTABLIMENTS COMERCIALS I DE SERVEIS A  LA MILLORA  DELS SEUS ESTABLIMENTS </vt:lpstr>
      <vt:lpstr>SUBVENCIONS PER A EMPRESES - CONVOCATÒRIA 2023 </vt:lpstr>
      <vt:lpstr>Moltes gràcies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SUBVENCIONS PER A EMPRESES  CONVOCATÒRIA 2021</dc:title>
  <dc:creator>carbonelle</dc:creator>
  <cp:lastModifiedBy>Anna Ribera</cp:lastModifiedBy>
  <cp:revision>148</cp:revision>
  <dcterms:created xsi:type="dcterms:W3CDTF">2021-04-12T08:01:19Z</dcterms:created>
  <dcterms:modified xsi:type="dcterms:W3CDTF">2023-02-24T06:48:10Z</dcterms:modified>
</cp:coreProperties>
</file>